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pn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 autoCompressPictures="0">
  <p:sldMasterIdLst>
    <p:sldMasterId id="2147483648" r:id="rId4"/>
  </p:sldMasterIdLst>
  <p:notesMasterIdLst>
    <p:notesMasterId r:id="rId27"/>
  </p:notesMasterIdLst>
  <p:sldIdLst>
    <p:sldId id="267" r:id="rId5"/>
    <p:sldId id="298" r:id="rId6"/>
    <p:sldId id="293" r:id="rId7"/>
    <p:sldId id="315" r:id="rId8"/>
    <p:sldId id="296" r:id="rId9"/>
    <p:sldId id="290" r:id="rId10"/>
    <p:sldId id="295" r:id="rId11"/>
    <p:sldId id="310" r:id="rId12"/>
    <p:sldId id="312" r:id="rId13"/>
    <p:sldId id="316" r:id="rId14"/>
    <p:sldId id="313" r:id="rId15"/>
    <p:sldId id="314" r:id="rId16"/>
    <p:sldId id="302" r:id="rId17"/>
    <p:sldId id="303" r:id="rId18"/>
    <p:sldId id="309" r:id="rId19"/>
    <p:sldId id="311" r:id="rId20"/>
    <p:sldId id="306" r:id="rId21"/>
    <p:sldId id="305" r:id="rId22"/>
    <p:sldId id="308" r:id="rId23"/>
    <p:sldId id="277" r:id="rId24"/>
    <p:sldId id="299" r:id="rId25"/>
    <p:sldId id="292" r:id="rId26"/>
  </p:sldIdLst>
  <p:sldSz cx="9144000" cy="6858000" type="screen4x3"/>
  <p:notesSz cx="6858000" cy="9144000"/>
  <p:embeddedFontLst>
    <p:embeddedFont>
      <p:font typeface="Aptos Narrow" panose="020B0004020202020204" pitchFamily="34" charset="0"/>
      <p:regular r:id="rId28"/>
      <p:bold r:id="rId29"/>
      <p:italic r:id="rId30"/>
      <p:boldItalic r:id="rId31"/>
    </p:embeddedFont>
    <p:embeddedFont>
      <p:font typeface="Franklin Gothic Book" panose="020B0503020102020204" pitchFamily="34" charset="0"/>
      <p:regular r:id="rId32"/>
      <p:italic r:id="rId33"/>
    </p:embeddedFont>
    <p:embeddedFont>
      <p:font typeface="Franklin Gothic Medium" panose="020B0603020102020204" pitchFamily="34" charset="0"/>
      <p:regular r:id="rId34"/>
      <p:italic r:id="rId35"/>
    </p:embeddedFont>
    <p:embeddedFont>
      <p:font typeface="Franklin Gothic Medium Cond" panose="020B0606030402020204" pitchFamily="34" charset="0"/>
      <p:regular r:id="rId3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D6BA0EA-172A-4969-BBB7-850F5A7198AE}">
          <p14:sldIdLst>
            <p14:sldId id="267"/>
            <p14:sldId id="298"/>
            <p14:sldId id="293"/>
            <p14:sldId id="315"/>
            <p14:sldId id="296"/>
            <p14:sldId id="290"/>
            <p14:sldId id="295"/>
            <p14:sldId id="310"/>
            <p14:sldId id="312"/>
            <p14:sldId id="316"/>
            <p14:sldId id="313"/>
            <p14:sldId id="314"/>
          </p14:sldIdLst>
        </p14:section>
        <p14:section name="Untitled Section" id="{3370F70F-492F-445D-A1F3-629899FD5B53}">
          <p14:sldIdLst>
            <p14:sldId id="302"/>
            <p14:sldId id="303"/>
            <p14:sldId id="309"/>
            <p14:sldId id="311"/>
            <p14:sldId id="306"/>
            <p14:sldId id="305"/>
            <p14:sldId id="308"/>
            <p14:sldId id="277"/>
            <p14:sldId id="299"/>
            <p14:sldId id="29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080" userDrawn="1">
          <p15:clr>
            <a:srgbClr val="A4A3A4"/>
          </p15:clr>
        </p15:guide>
        <p15:guide id="2" pos="234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26CE219-6CB4-4D82-2315-C217F06FFCCD}" name="Hiller, Kelly R" initials="HKR" userId="S::khiller@purdue.edu::b25b1487-7f5e-4b7f-a0b2-f8bcb0b1ea5a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FB991"/>
    <a:srgbClr val="DDB945"/>
    <a:srgbClr val="EBD9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3B2F88C-C8F2-15B9-EC3F-6C6D1350E8D5}" v="3" dt="2026-05-07T02:05:56.37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79" autoAdjust="0"/>
    <p:restoredTop sz="94714"/>
  </p:normalViewPr>
  <p:slideViewPr>
    <p:cSldViewPr snapToGrid="0">
      <p:cViewPr varScale="1">
        <p:scale>
          <a:sx n="104" d="100"/>
          <a:sy n="104" d="100"/>
        </p:scale>
        <p:origin x="72" y="162"/>
      </p:cViewPr>
      <p:guideLst>
        <p:guide orient="horz" pos="1080"/>
        <p:guide pos="23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font" Target="fonts/font7.fntdata"/><Relationship Id="rId42" Type="http://schemas.microsoft.com/office/2018/10/relationships/authors" Target="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6.fntdata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2.fntdata"/><Relationship Id="rId41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5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4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926CF7-48D8-2F46-AFC8-8A5D2298DFDD}" type="datetimeFigureOut">
              <a:rPr lang="en-US" smtClean="0"/>
              <a:t>5/19/2026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7BF745-0557-B241-863F-056113C703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674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7BF745-0557-B241-863F-056113C7032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3316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a typeface="Calibri"/>
                <a:cs typeface="Calibri"/>
              </a:rPr>
              <a:t>Pause at </a:t>
            </a:r>
            <a:r>
              <a:rPr lang="en-US">
                <a:ea typeface="Calibri"/>
                <a:cs typeface="Calibri"/>
              </a:rPr>
              <a:t>cheat sheet to list which molecule is which.</a:t>
            </a:r>
          </a:p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7BF745-0557-B241-863F-056113C7032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1328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7BF745-0557-B241-863F-056113C7032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5938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lack Triangle">
            <a:extLst>
              <a:ext uri="{FF2B5EF4-FFF2-40B4-BE49-F238E27FC236}">
                <a16:creationId xmlns:a16="http://schemas.microsoft.com/office/drawing/2014/main" id="{E6FF8326-7C7F-B6EE-5081-7AD19B61BF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67600" y="0"/>
            <a:ext cx="1676400" cy="6858000"/>
          </a:xfrm>
          <a:prstGeom prst="rect">
            <a:avLst/>
          </a:prstGeom>
          <a:noFill/>
        </p:spPr>
      </p:pic>
      <p:sp>
        <p:nvSpPr>
          <p:cNvPr id="6" name="Triangle 5">
            <a:extLst>
              <a:ext uri="{FF2B5EF4-FFF2-40B4-BE49-F238E27FC236}">
                <a16:creationId xmlns:a16="http://schemas.microsoft.com/office/drawing/2014/main" id="{47BD40D6-A6F9-8B8C-560F-0C7A97097E8F}"/>
              </a:ext>
            </a:extLst>
          </p:cNvPr>
          <p:cNvSpPr/>
          <p:nvPr userDrawn="1"/>
        </p:nvSpPr>
        <p:spPr>
          <a:xfrm>
            <a:off x="7466030" y="-9439"/>
            <a:ext cx="1685041" cy="6867440"/>
          </a:xfrm>
          <a:custGeom>
            <a:avLst/>
            <a:gdLst>
              <a:gd name="connsiteX0" fmla="*/ 0 w 2243579"/>
              <a:gd name="connsiteY0" fmla="*/ 0 h 6881568"/>
              <a:gd name="connsiteX1" fmla="*/ 2243579 w 2243579"/>
              <a:gd name="connsiteY1" fmla="*/ 0 h 6881568"/>
              <a:gd name="connsiteX2" fmla="*/ 2243579 w 2243579"/>
              <a:gd name="connsiteY2" fmla="*/ 6881568 h 6881568"/>
              <a:gd name="connsiteX3" fmla="*/ 0 w 2243579"/>
              <a:gd name="connsiteY3" fmla="*/ 6881568 h 6881568"/>
              <a:gd name="connsiteX4" fmla="*/ 0 w 2243579"/>
              <a:gd name="connsiteY4" fmla="*/ 0 h 6881568"/>
              <a:gd name="connsiteX0" fmla="*/ 1300899 w 2243579"/>
              <a:gd name="connsiteY0" fmla="*/ 565608 h 6881568"/>
              <a:gd name="connsiteX1" fmla="*/ 2243579 w 2243579"/>
              <a:gd name="connsiteY1" fmla="*/ 0 h 6881568"/>
              <a:gd name="connsiteX2" fmla="*/ 2243579 w 2243579"/>
              <a:gd name="connsiteY2" fmla="*/ 6881568 h 6881568"/>
              <a:gd name="connsiteX3" fmla="*/ 0 w 2243579"/>
              <a:gd name="connsiteY3" fmla="*/ 6881568 h 6881568"/>
              <a:gd name="connsiteX4" fmla="*/ 1300899 w 2243579"/>
              <a:gd name="connsiteY4" fmla="*/ 565608 h 6881568"/>
              <a:gd name="connsiteX0" fmla="*/ 1602557 w 2243579"/>
              <a:gd name="connsiteY0" fmla="*/ 18854 h 6881568"/>
              <a:gd name="connsiteX1" fmla="*/ 2243579 w 2243579"/>
              <a:gd name="connsiteY1" fmla="*/ 0 h 6881568"/>
              <a:gd name="connsiteX2" fmla="*/ 2243579 w 2243579"/>
              <a:gd name="connsiteY2" fmla="*/ 6881568 h 6881568"/>
              <a:gd name="connsiteX3" fmla="*/ 0 w 2243579"/>
              <a:gd name="connsiteY3" fmla="*/ 6881568 h 6881568"/>
              <a:gd name="connsiteX4" fmla="*/ 1602557 w 2243579"/>
              <a:gd name="connsiteY4" fmla="*/ 18854 h 6881568"/>
              <a:gd name="connsiteX0" fmla="*/ 1319753 w 1960775"/>
              <a:gd name="connsiteY0" fmla="*/ 18854 h 6881568"/>
              <a:gd name="connsiteX1" fmla="*/ 1960775 w 1960775"/>
              <a:gd name="connsiteY1" fmla="*/ 0 h 6881568"/>
              <a:gd name="connsiteX2" fmla="*/ 1960775 w 1960775"/>
              <a:gd name="connsiteY2" fmla="*/ 6881568 h 6881568"/>
              <a:gd name="connsiteX3" fmla="*/ 0 w 1960775"/>
              <a:gd name="connsiteY3" fmla="*/ 6806154 h 6881568"/>
              <a:gd name="connsiteX4" fmla="*/ 1319753 w 1960775"/>
              <a:gd name="connsiteY4" fmla="*/ 18854 h 6881568"/>
              <a:gd name="connsiteX0" fmla="*/ 1593130 w 2234152"/>
              <a:gd name="connsiteY0" fmla="*/ 18854 h 6881569"/>
              <a:gd name="connsiteX1" fmla="*/ 2234152 w 2234152"/>
              <a:gd name="connsiteY1" fmla="*/ 0 h 6881569"/>
              <a:gd name="connsiteX2" fmla="*/ 2234152 w 2234152"/>
              <a:gd name="connsiteY2" fmla="*/ 6881568 h 6881569"/>
              <a:gd name="connsiteX3" fmla="*/ 0 w 2234152"/>
              <a:gd name="connsiteY3" fmla="*/ 6881569 h 6881569"/>
              <a:gd name="connsiteX4" fmla="*/ 1593130 w 2234152"/>
              <a:gd name="connsiteY4" fmla="*/ 18854 h 6881569"/>
              <a:gd name="connsiteX0" fmla="*/ 1583717 w 2234152"/>
              <a:gd name="connsiteY0" fmla="*/ 9420 h 6881569"/>
              <a:gd name="connsiteX1" fmla="*/ 2234152 w 2234152"/>
              <a:gd name="connsiteY1" fmla="*/ 0 h 6881569"/>
              <a:gd name="connsiteX2" fmla="*/ 2234152 w 2234152"/>
              <a:gd name="connsiteY2" fmla="*/ 6881568 h 6881569"/>
              <a:gd name="connsiteX3" fmla="*/ 0 w 2234152"/>
              <a:gd name="connsiteY3" fmla="*/ 6881569 h 6881569"/>
              <a:gd name="connsiteX4" fmla="*/ 1583717 w 2234152"/>
              <a:gd name="connsiteY4" fmla="*/ 9420 h 6881569"/>
              <a:gd name="connsiteX0" fmla="*/ 1583717 w 2243566"/>
              <a:gd name="connsiteY0" fmla="*/ 0 h 6872149"/>
              <a:gd name="connsiteX1" fmla="*/ 2243566 w 2243566"/>
              <a:gd name="connsiteY1" fmla="*/ 12 h 6872149"/>
              <a:gd name="connsiteX2" fmla="*/ 2234152 w 2243566"/>
              <a:gd name="connsiteY2" fmla="*/ 6872148 h 6872149"/>
              <a:gd name="connsiteX3" fmla="*/ 0 w 2243566"/>
              <a:gd name="connsiteY3" fmla="*/ 6872149 h 6872149"/>
              <a:gd name="connsiteX4" fmla="*/ 1583717 w 2243566"/>
              <a:gd name="connsiteY4" fmla="*/ 0 h 6872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43566" h="6872149">
                <a:moveTo>
                  <a:pt x="1583717" y="0"/>
                </a:moveTo>
                <a:lnTo>
                  <a:pt x="2243566" y="12"/>
                </a:lnTo>
                <a:lnTo>
                  <a:pt x="2234152" y="6872148"/>
                </a:lnTo>
                <a:lnTo>
                  <a:pt x="0" y="6872149"/>
                </a:lnTo>
                <a:lnTo>
                  <a:pt x="1583717" y="0"/>
                </a:lnTo>
                <a:close/>
              </a:path>
            </a:pathLst>
          </a:custGeom>
          <a:solidFill>
            <a:srgbClr val="CFB9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11870E27-202E-F717-3FB6-D69451DF13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7442" y="2077278"/>
            <a:ext cx="7144105" cy="534037"/>
          </a:xfrm>
        </p:spPr>
        <p:txBody>
          <a:bodyPr>
            <a:noAutofit/>
          </a:bodyPr>
          <a:lstStyle>
            <a:lvl1pPr>
              <a:defRPr sz="4400" cap="none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F3E966E-ACAB-E285-70D0-66AC08DF138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7442" y="2629339"/>
            <a:ext cx="7144105" cy="449263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000" b="1">
                <a:solidFill>
                  <a:schemeClr val="bg2"/>
                </a:solidFill>
                <a:latin typeface="+mn-lt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76FFA1BC-72F9-9048-3E39-D300A3A6A52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7442" y="3093720"/>
            <a:ext cx="7144105" cy="44926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2"/>
                </a:solidFill>
                <a:latin typeface="+mn-lt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fld id="{C7124C19-F609-8C4C-8116-78E353E3E672}" type="datetime1">
              <a:rPr lang="en-US" smtClean="0"/>
              <a:t>3/29/23</a:t>
            </a:fld>
            <a:endParaRPr lang="en-US" dirty="0"/>
          </a:p>
        </p:txBody>
      </p:sp>
      <p:pic>
        <p:nvPicPr>
          <p:cNvPr id="4" name="Purdue Logo" descr="Purdue Logo">
            <a:extLst>
              <a:ext uri="{FF2B5EF4-FFF2-40B4-BE49-F238E27FC236}">
                <a16:creationId xmlns:a16="http://schemas.microsoft.com/office/drawing/2014/main" id="{27953B1A-8D89-FC00-CDA8-BD7D70E0F34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7443" y="5853639"/>
            <a:ext cx="2164600" cy="387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527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Copy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EA1DABA-769B-1407-1BFC-75930C1DE7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2900" y="954291"/>
            <a:ext cx="8458200" cy="365760"/>
          </a:xfrm>
        </p:spPr>
        <p:txBody>
          <a:bodyPr>
            <a:noAutofit/>
          </a:bodyPr>
          <a:lstStyle>
            <a:lvl1pPr marL="0" indent="0" algn="l">
              <a:buNone/>
              <a:defRPr sz="2000" baseline="0">
                <a:solidFill>
                  <a:schemeClr val="accent4">
                    <a:lumMod val="65000"/>
                  </a:schemeClr>
                </a:solidFill>
                <a:latin typeface="Franklin Gothic Medium Cond" panose="020B0606030402020204" pitchFamily="34" charset="0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6A937CB7-FF71-AF7C-945C-0E285D7B2D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4735" y="3652273"/>
            <a:ext cx="4102307" cy="2345757"/>
          </a:xfrm>
        </p:spPr>
        <p:txBody>
          <a:bodyPr numCol="1">
            <a:noAutofit/>
          </a:bodyPr>
          <a:lstStyle>
            <a:lvl1pPr marL="214313" indent="-214313" algn="l" fontAlgn="t">
              <a:buFont typeface="Wingdings" pitchFamily="2" charset="2"/>
              <a:buChar char="§"/>
              <a:defRPr sz="1800" baseline="0">
                <a:latin typeface="Franklin Gothic Book" panose="020B0503020102020204" pitchFamily="34" charset="0"/>
              </a:defRPr>
            </a:lvl1pPr>
            <a:lvl2pPr marL="342900" indent="0" algn="l">
              <a:buFontTx/>
              <a:buNone/>
              <a:defRPr sz="1350"/>
            </a:lvl2pPr>
            <a:lvl3pPr marL="685800" indent="0" algn="l">
              <a:buFontTx/>
              <a:buNone/>
              <a:defRPr sz="1350"/>
            </a:lvl3pPr>
            <a:lvl4pPr marL="1028700" indent="0" algn="l">
              <a:buFontTx/>
              <a:buNone/>
              <a:defRPr sz="1350"/>
            </a:lvl4pPr>
            <a:lvl5pPr marL="1371600" indent="0" algn="l">
              <a:buFontTx/>
              <a:buNone/>
              <a:defRPr sz="13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9AF8687-CA4E-66EB-17A8-BE41F3023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EC508144-F984-C37C-90F6-AA8C545F3D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34734" y="1543324"/>
            <a:ext cx="4102309" cy="1885677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5480D7F-9BE0-34B6-0080-2DFC58123F3E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4706959" y="1543324"/>
            <a:ext cx="4094045" cy="1885677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710C66FF-C32F-9EF8-4FBC-44E08230B65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698697" y="3652272"/>
            <a:ext cx="4102307" cy="2345757"/>
          </a:xfrm>
        </p:spPr>
        <p:txBody>
          <a:bodyPr numCol="1">
            <a:noAutofit/>
          </a:bodyPr>
          <a:lstStyle>
            <a:lvl1pPr marL="214313" indent="-214313" algn="l" fontAlgn="t">
              <a:buFont typeface="Wingdings" pitchFamily="2" charset="2"/>
              <a:buChar char="§"/>
              <a:defRPr sz="1800" baseline="0">
                <a:latin typeface="Franklin Gothic Book" panose="020B0503020102020204" pitchFamily="34" charset="0"/>
              </a:defRPr>
            </a:lvl1pPr>
            <a:lvl2pPr marL="342900" indent="0" algn="l">
              <a:buFontTx/>
              <a:buNone/>
              <a:defRPr sz="1350"/>
            </a:lvl2pPr>
            <a:lvl3pPr marL="685800" indent="0" algn="l">
              <a:buFontTx/>
              <a:buNone/>
              <a:defRPr sz="1350"/>
            </a:lvl3pPr>
            <a:lvl4pPr marL="1028700" indent="0" algn="l">
              <a:buFontTx/>
              <a:buNone/>
              <a:defRPr sz="1350"/>
            </a:lvl4pPr>
            <a:lvl5pPr marL="1371600" indent="0" algn="l">
              <a:buFontTx/>
              <a:buNone/>
              <a:defRPr sz="13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Purdue Logo" descr="Purdue Logo">
            <a:extLst>
              <a:ext uri="{FF2B5EF4-FFF2-40B4-BE49-F238E27FC236}">
                <a16:creationId xmlns:a16="http://schemas.microsoft.com/office/drawing/2014/main" id="{7221A35A-2648-6F9F-10F9-603BA71E45B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2900" y="6269785"/>
            <a:ext cx="1722665" cy="308353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6C7409-E40C-4388-20C1-E2C34AAC7D8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46097E4-2930-9D48-A5CE-AF00B0E70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68508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Copy -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EA1DABA-769B-1407-1BFC-75930C1DE7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2900" y="954291"/>
            <a:ext cx="8458200" cy="365760"/>
          </a:xfrm>
        </p:spPr>
        <p:txBody>
          <a:bodyPr>
            <a:noAutofit/>
          </a:bodyPr>
          <a:lstStyle>
            <a:lvl1pPr marL="0" indent="0" algn="l">
              <a:buNone/>
              <a:defRPr sz="2000" baseline="0">
                <a:solidFill>
                  <a:schemeClr val="accent4">
                    <a:lumMod val="65000"/>
                  </a:schemeClr>
                </a:solidFill>
                <a:latin typeface="Franklin Gothic Medium Cond" panose="020B0606030402020204" pitchFamily="34" charset="0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6A937CB7-FF71-AF7C-945C-0E285D7B2D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4736" y="3652273"/>
            <a:ext cx="2650859" cy="2345757"/>
          </a:xfrm>
        </p:spPr>
        <p:txBody>
          <a:bodyPr numCol="1">
            <a:noAutofit/>
          </a:bodyPr>
          <a:lstStyle>
            <a:lvl1pPr marL="214313" indent="-214313" algn="l" fontAlgn="t">
              <a:buFont typeface="Wingdings" pitchFamily="2" charset="2"/>
              <a:buChar char="§"/>
              <a:defRPr sz="1800" baseline="0">
                <a:latin typeface="Franklin Gothic Book" panose="020B0503020102020204" pitchFamily="34" charset="0"/>
              </a:defRPr>
            </a:lvl1pPr>
            <a:lvl2pPr marL="342900" indent="0" algn="l">
              <a:buFontTx/>
              <a:buNone/>
              <a:defRPr sz="1350"/>
            </a:lvl2pPr>
            <a:lvl3pPr marL="685800" indent="0" algn="l">
              <a:buFontTx/>
              <a:buNone/>
              <a:defRPr sz="1350"/>
            </a:lvl3pPr>
            <a:lvl4pPr marL="1028700" indent="0" algn="l">
              <a:buFontTx/>
              <a:buNone/>
              <a:defRPr sz="1350"/>
            </a:lvl4pPr>
            <a:lvl5pPr marL="1371600" indent="0" algn="l">
              <a:buFontTx/>
              <a:buNone/>
              <a:defRPr sz="13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9AF8687-CA4E-66EB-17A8-BE41F3023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EC508144-F984-C37C-90F6-AA8C545F3D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34735" y="1543324"/>
            <a:ext cx="2650859" cy="1885677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5480D7F-9BE0-34B6-0080-2DFC58123F3E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3252731" y="1543325"/>
            <a:ext cx="2645520" cy="1885677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710C66FF-C32F-9EF8-4FBC-44E08230B65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244470" y="3652273"/>
            <a:ext cx="2650859" cy="2345757"/>
          </a:xfrm>
        </p:spPr>
        <p:txBody>
          <a:bodyPr numCol="1">
            <a:noAutofit/>
          </a:bodyPr>
          <a:lstStyle>
            <a:lvl1pPr marL="214313" indent="-214313" algn="l" fontAlgn="t">
              <a:buFont typeface="Wingdings" pitchFamily="2" charset="2"/>
              <a:buChar char="§"/>
              <a:defRPr sz="1800" baseline="0">
                <a:latin typeface="Franklin Gothic Book" panose="020B0503020102020204" pitchFamily="34" charset="0"/>
              </a:defRPr>
            </a:lvl1pPr>
            <a:lvl2pPr marL="342900" indent="0" algn="l">
              <a:buFontTx/>
              <a:buNone/>
              <a:defRPr sz="1350"/>
            </a:lvl2pPr>
            <a:lvl3pPr marL="685800" indent="0" algn="l">
              <a:buFontTx/>
              <a:buNone/>
              <a:defRPr sz="1350"/>
            </a:lvl3pPr>
            <a:lvl4pPr marL="1028700" indent="0" algn="l">
              <a:buFontTx/>
              <a:buNone/>
              <a:defRPr sz="1350"/>
            </a:lvl4pPr>
            <a:lvl5pPr marL="1371600" indent="0" algn="l">
              <a:buFontTx/>
              <a:buNone/>
              <a:defRPr sz="13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5D5694FC-6767-0363-8F8C-4C8AEA0C5DCC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6154204" y="1532308"/>
            <a:ext cx="2645520" cy="1885677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347E27B2-1DE2-3469-81EF-9EBD7DC7AFB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145943" y="3641256"/>
            <a:ext cx="2650859" cy="2345757"/>
          </a:xfrm>
        </p:spPr>
        <p:txBody>
          <a:bodyPr numCol="1">
            <a:noAutofit/>
          </a:bodyPr>
          <a:lstStyle>
            <a:lvl1pPr marL="214313" indent="-214313" algn="l" fontAlgn="t">
              <a:buFont typeface="Wingdings" pitchFamily="2" charset="2"/>
              <a:buChar char="§"/>
              <a:defRPr sz="1800" baseline="0">
                <a:latin typeface="Franklin Gothic Book" panose="020B0503020102020204" pitchFamily="34" charset="0"/>
              </a:defRPr>
            </a:lvl1pPr>
            <a:lvl2pPr marL="342900" indent="0" algn="l">
              <a:buFontTx/>
              <a:buNone/>
              <a:defRPr sz="1350"/>
            </a:lvl2pPr>
            <a:lvl3pPr marL="685800" indent="0" algn="l">
              <a:buFontTx/>
              <a:buNone/>
              <a:defRPr sz="1350"/>
            </a:lvl3pPr>
            <a:lvl4pPr marL="1028700" indent="0" algn="l">
              <a:buFontTx/>
              <a:buNone/>
              <a:defRPr sz="1350"/>
            </a:lvl4pPr>
            <a:lvl5pPr marL="1371600" indent="0" algn="l">
              <a:buFontTx/>
              <a:buNone/>
              <a:defRPr sz="13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Purdue Logo" descr="Purdue Logo">
            <a:extLst>
              <a:ext uri="{FF2B5EF4-FFF2-40B4-BE49-F238E27FC236}">
                <a16:creationId xmlns:a16="http://schemas.microsoft.com/office/drawing/2014/main" id="{E3AAB972-9CEB-27DE-119B-74B391E60A9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2900" y="6269785"/>
            <a:ext cx="1722665" cy="308353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4507CF-EFC3-A085-E4B9-A7FB07BF7644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346097E4-2930-9D48-A5CE-AF00B0E70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76719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27402-16CB-60F1-259A-4E1A161944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2" y="457200"/>
            <a:ext cx="3236117" cy="964096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889552-EB9F-6D72-9130-E107C02C22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42902" y="1570384"/>
            <a:ext cx="3236117" cy="4298605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5F6EAB8-D2BB-0BDE-C7AC-895B69CA53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3904" y="457200"/>
            <a:ext cx="4997195" cy="541178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700"/>
            </a:lvl2pPr>
            <a:lvl3pPr>
              <a:defRPr sz="1600"/>
            </a:lvl3pPr>
            <a:lvl4pPr>
              <a:defRPr sz="1125"/>
            </a:lvl4pPr>
            <a:lvl5pPr>
              <a:defRPr sz="105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6" name="Purdue Logo" descr="Purdue Logo">
            <a:extLst>
              <a:ext uri="{FF2B5EF4-FFF2-40B4-BE49-F238E27FC236}">
                <a16:creationId xmlns:a16="http://schemas.microsoft.com/office/drawing/2014/main" id="{32772CED-5DF0-B9F2-A78A-4E9A3894D7E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2900" y="6269785"/>
            <a:ext cx="1722665" cy="308353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7D15040-CB6D-5233-AA93-DD76CFE00AC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6097E4-2930-9D48-A5CE-AF00B0E70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900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2E1BF6-9F66-A119-6E10-5D16400A75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34735" y="1543323"/>
            <a:ext cx="4094045" cy="4317728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7832766-AA56-63AE-E2AA-9A2947343D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CF92D672-5C11-B647-ADA7-722837BA86C0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4715222" y="1543323"/>
            <a:ext cx="4094045" cy="4317728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Text Placeholder 13">
            <a:extLst>
              <a:ext uri="{FF2B5EF4-FFF2-40B4-BE49-F238E27FC236}">
                <a16:creationId xmlns:a16="http://schemas.microsoft.com/office/drawing/2014/main" id="{6AFB8997-E903-BD34-CBB7-A70F3BD090A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42900" y="954291"/>
            <a:ext cx="8458200" cy="365760"/>
          </a:xfrm>
        </p:spPr>
        <p:txBody>
          <a:bodyPr>
            <a:noAutofit/>
          </a:bodyPr>
          <a:lstStyle>
            <a:lvl1pPr marL="0" indent="0" algn="l">
              <a:buNone/>
              <a:defRPr sz="2000" baseline="0">
                <a:solidFill>
                  <a:schemeClr val="accent4">
                    <a:lumMod val="65000"/>
                  </a:schemeClr>
                </a:solidFill>
                <a:latin typeface="Franklin Gothic Medium Cond" panose="020B0606030402020204" pitchFamily="34" charset="0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pic>
        <p:nvPicPr>
          <p:cNvPr id="4" name="Purdue Logo" descr="Purdue Logo">
            <a:extLst>
              <a:ext uri="{FF2B5EF4-FFF2-40B4-BE49-F238E27FC236}">
                <a16:creationId xmlns:a16="http://schemas.microsoft.com/office/drawing/2014/main" id="{44243070-2D61-965C-9E18-B3D7C6ECFB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2900" y="6269785"/>
            <a:ext cx="1722665" cy="308353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91F588-A349-D254-17C4-4E24C922C1D3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46097E4-2930-9D48-A5CE-AF00B0E70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17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 with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2E1BF6-9F66-A119-6E10-5D16400A75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51065" y="1543324"/>
            <a:ext cx="4397009" cy="2055591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A59AA2-58AF-A659-F919-8BDA04ADA4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61820" y="1543322"/>
            <a:ext cx="3847445" cy="4307573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3D45392-3CD8-B80C-F2B3-4B45BA45F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0492B2E6-F25A-DAD4-50C4-028EE4F9F201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2614933" y="3795305"/>
            <a:ext cx="2133141" cy="2055591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E4F1D849-D57F-29CA-A61A-410807726101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351065" y="3795304"/>
            <a:ext cx="2133141" cy="2055592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6AB35901-94D3-C7C4-1CE7-B31E29C657C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42900" y="954291"/>
            <a:ext cx="8458200" cy="365760"/>
          </a:xfrm>
        </p:spPr>
        <p:txBody>
          <a:bodyPr>
            <a:noAutofit/>
          </a:bodyPr>
          <a:lstStyle>
            <a:lvl1pPr marL="0" indent="0" algn="l">
              <a:buNone/>
              <a:defRPr sz="2000" baseline="0">
                <a:solidFill>
                  <a:schemeClr val="accent4">
                    <a:lumMod val="65000"/>
                  </a:schemeClr>
                </a:solidFill>
                <a:latin typeface="Franklin Gothic Medium Cond" panose="020B0606030402020204" pitchFamily="34" charset="0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pic>
        <p:nvPicPr>
          <p:cNvPr id="6" name="Purdue Logo" descr="Purdue Logo">
            <a:extLst>
              <a:ext uri="{FF2B5EF4-FFF2-40B4-BE49-F238E27FC236}">
                <a16:creationId xmlns:a16="http://schemas.microsoft.com/office/drawing/2014/main" id="{E6C8536C-D431-05E3-65BF-25F437B3912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2900" y="6269785"/>
            <a:ext cx="1722665" cy="308353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908EA8-7459-5120-CB09-F686BB67472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46097E4-2930-9D48-A5CE-AF00B0E70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2444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A59AA2-58AF-A659-F919-8BDA04ADA4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26571" y="3292036"/>
            <a:ext cx="2656344" cy="36576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3D45392-3CD8-B80C-F2B3-4B45BA45F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E4F1D849-D57F-29CA-A61A-410807726101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342900" y="1406232"/>
            <a:ext cx="2640015" cy="1750458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60A3B0E8-AC0D-A169-37E3-2D123D6EBF24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3243828" y="1406232"/>
            <a:ext cx="2640015" cy="1750458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640970D8-E511-89A8-FC5C-6DB37485ADE3}"/>
              </a:ext>
            </a:extLst>
          </p:cNvPr>
          <p:cNvSpPr>
            <a:spLocks noGrp="1"/>
          </p:cNvSpPr>
          <p:nvPr>
            <p:ph type="pic" idx="17"/>
          </p:nvPr>
        </p:nvSpPr>
        <p:spPr>
          <a:xfrm>
            <a:off x="6161085" y="1406232"/>
            <a:ext cx="2640015" cy="1750458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6B04B79A-B4BD-0306-3D46-D570E1F51CA6}"/>
              </a:ext>
            </a:extLst>
          </p:cNvPr>
          <p:cNvSpPr>
            <a:spLocks noGrp="1"/>
          </p:cNvSpPr>
          <p:nvPr>
            <p:ph type="body" sz="half" idx="18"/>
          </p:nvPr>
        </p:nvSpPr>
        <p:spPr>
          <a:xfrm>
            <a:off x="3227499" y="3292036"/>
            <a:ext cx="2656344" cy="36576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450B4796-C4B7-C272-5ADD-7D6C896B703E}"/>
              </a:ext>
            </a:extLst>
          </p:cNvPr>
          <p:cNvSpPr>
            <a:spLocks noGrp="1"/>
          </p:cNvSpPr>
          <p:nvPr>
            <p:ph type="body" sz="half" idx="19"/>
          </p:nvPr>
        </p:nvSpPr>
        <p:spPr>
          <a:xfrm>
            <a:off x="6161085" y="3292036"/>
            <a:ext cx="2656344" cy="36576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4633AE4D-056F-FC97-1F10-877F247AB319}"/>
              </a:ext>
            </a:extLst>
          </p:cNvPr>
          <p:cNvSpPr>
            <a:spLocks noGrp="1"/>
          </p:cNvSpPr>
          <p:nvPr>
            <p:ph type="body" sz="half" idx="20"/>
          </p:nvPr>
        </p:nvSpPr>
        <p:spPr>
          <a:xfrm>
            <a:off x="310242" y="5685387"/>
            <a:ext cx="2656344" cy="36576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>
            <a:extLst>
              <a:ext uri="{FF2B5EF4-FFF2-40B4-BE49-F238E27FC236}">
                <a16:creationId xmlns:a16="http://schemas.microsoft.com/office/drawing/2014/main" id="{19716662-3C77-F831-E45C-F9EA49810F58}"/>
              </a:ext>
            </a:extLst>
          </p:cNvPr>
          <p:cNvSpPr>
            <a:spLocks noGrp="1"/>
          </p:cNvSpPr>
          <p:nvPr>
            <p:ph type="pic" idx="21"/>
          </p:nvPr>
        </p:nvSpPr>
        <p:spPr>
          <a:xfrm>
            <a:off x="326571" y="3799583"/>
            <a:ext cx="2640015" cy="1750458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Picture Placeholder 2">
            <a:extLst>
              <a:ext uri="{FF2B5EF4-FFF2-40B4-BE49-F238E27FC236}">
                <a16:creationId xmlns:a16="http://schemas.microsoft.com/office/drawing/2014/main" id="{1ED1A14F-5E0D-476E-9C60-BD987EFC4940}"/>
              </a:ext>
            </a:extLst>
          </p:cNvPr>
          <p:cNvSpPr>
            <a:spLocks noGrp="1"/>
          </p:cNvSpPr>
          <p:nvPr>
            <p:ph type="pic" idx="22"/>
          </p:nvPr>
        </p:nvSpPr>
        <p:spPr>
          <a:xfrm>
            <a:off x="3227499" y="3799583"/>
            <a:ext cx="2640015" cy="1750458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2">
            <a:extLst>
              <a:ext uri="{FF2B5EF4-FFF2-40B4-BE49-F238E27FC236}">
                <a16:creationId xmlns:a16="http://schemas.microsoft.com/office/drawing/2014/main" id="{A0003A4C-26CB-DD7F-0B22-024AFB58DC67}"/>
              </a:ext>
            </a:extLst>
          </p:cNvPr>
          <p:cNvSpPr>
            <a:spLocks noGrp="1"/>
          </p:cNvSpPr>
          <p:nvPr>
            <p:ph type="pic" idx="23"/>
          </p:nvPr>
        </p:nvSpPr>
        <p:spPr>
          <a:xfrm>
            <a:off x="6144756" y="3799583"/>
            <a:ext cx="2640015" cy="1750458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08CE8D58-56A2-6AE5-AB18-C53F4134DD88}"/>
              </a:ext>
            </a:extLst>
          </p:cNvPr>
          <p:cNvSpPr>
            <a:spLocks noGrp="1"/>
          </p:cNvSpPr>
          <p:nvPr>
            <p:ph type="body" sz="half" idx="24"/>
          </p:nvPr>
        </p:nvSpPr>
        <p:spPr>
          <a:xfrm>
            <a:off x="3211170" y="5685387"/>
            <a:ext cx="2656344" cy="36576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7A4C2D1F-1A58-AC60-F606-B816E5F23FFF}"/>
              </a:ext>
            </a:extLst>
          </p:cNvPr>
          <p:cNvSpPr>
            <a:spLocks noGrp="1"/>
          </p:cNvSpPr>
          <p:nvPr>
            <p:ph type="body" sz="half" idx="25"/>
          </p:nvPr>
        </p:nvSpPr>
        <p:spPr>
          <a:xfrm>
            <a:off x="6144756" y="5685387"/>
            <a:ext cx="2656344" cy="36576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3" name="Purdue Logo" descr="Purdue Logo">
            <a:extLst>
              <a:ext uri="{FF2B5EF4-FFF2-40B4-BE49-F238E27FC236}">
                <a16:creationId xmlns:a16="http://schemas.microsoft.com/office/drawing/2014/main" id="{02895CD1-985A-0246-0A03-652625D8B96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2900" y="6269785"/>
            <a:ext cx="1722665" cy="308353"/>
          </a:xfrm>
          <a:prstGeom prst="rect">
            <a:avLst/>
          </a:prstGeom>
        </p:spPr>
      </p:pic>
      <p:sp>
        <p:nvSpPr>
          <p:cNvPr id="7" name="Text Placeholder 13">
            <a:extLst>
              <a:ext uri="{FF2B5EF4-FFF2-40B4-BE49-F238E27FC236}">
                <a16:creationId xmlns:a16="http://schemas.microsoft.com/office/drawing/2014/main" id="{7EDCCCDC-B335-96CB-3A28-8C862E3B1B5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2900" y="954291"/>
            <a:ext cx="8458200" cy="365760"/>
          </a:xfrm>
        </p:spPr>
        <p:txBody>
          <a:bodyPr>
            <a:noAutofit/>
          </a:bodyPr>
          <a:lstStyle>
            <a:lvl1pPr marL="0" indent="0" algn="l">
              <a:buNone/>
              <a:defRPr sz="2000" baseline="0">
                <a:solidFill>
                  <a:schemeClr val="accent4">
                    <a:lumMod val="65000"/>
                  </a:schemeClr>
                </a:solidFill>
                <a:latin typeface="Franklin Gothic Medium Cond" panose="020B0606030402020204" pitchFamily="34" charset="0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4BBBE76-BB04-F5A1-7113-49430D9ADB06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346097E4-2930-9D48-A5CE-AF00B0E70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3303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EA1DABA-769B-1407-1BFC-75930C1DE7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2900" y="954291"/>
            <a:ext cx="8458200" cy="365760"/>
          </a:xfrm>
        </p:spPr>
        <p:txBody>
          <a:bodyPr>
            <a:noAutofit/>
          </a:bodyPr>
          <a:lstStyle>
            <a:lvl1pPr marL="0" indent="0" algn="l">
              <a:buNone/>
              <a:defRPr sz="2000" baseline="0">
                <a:solidFill>
                  <a:schemeClr val="accent4">
                    <a:lumMod val="65000"/>
                  </a:schemeClr>
                </a:solidFill>
                <a:latin typeface="Franklin Gothic Medium Cond" panose="020B0606030402020204" pitchFamily="34" charset="0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9AF8687-CA4E-66EB-17A8-BE41F3023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EC508144-F984-C37C-90F6-AA8C545F3D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34736" y="1542763"/>
            <a:ext cx="1958261" cy="1885677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5480D7F-9BE0-34B6-0080-2DFC58123F3E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2508047" y="1542763"/>
            <a:ext cx="1954317" cy="1885677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5D5694FC-6767-0363-8F8C-4C8AEA0C5DCC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4677415" y="1542763"/>
            <a:ext cx="1954317" cy="1885677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6223A017-A902-92C1-8A99-7D45B08D860D}"/>
              </a:ext>
            </a:extLst>
          </p:cNvPr>
          <p:cNvSpPr>
            <a:spLocks noGrp="1"/>
          </p:cNvSpPr>
          <p:nvPr>
            <p:ph type="pic" idx="17"/>
          </p:nvPr>
        </p:nvSpPr>
        <p:spPr>
          <a:xfrm>
            <a:off x="6846782" y="1542763"/>
            <a:ext cx="1954317" cy="1885677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FE352EAA-3DC6-450E-518D-B55638975ECE}"/>
              </a:ext>
            </a:extLst>
          </p:cNvPr>
          <p:cNvSpPr>
            <a:spLocks noGrp="1"/>
          </p:cNvSpPr>
          <p:nvPr>
            <p:ph type="pic" idx="18"/>
          </p:nvPr>
        </p:nvSpPr>
        <p:spPr>
          <a:xfrm>
            <a:off x="1382716" y="3651151"/>
            <a:ext cx="1958261" cy="1885677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1E5E3807-051E-4D4B-1143-A6B4BDDBB5D8}"/>
              </a:ext>
            </a:extLst>
          </p:cNvPr>
          <p:cNvSpPr>
            <a:spLocks noGrp="1"/>
          </p:cNvSpPr>
          <p:nvPr>
            <p:ph type="pic" idx="19"/>
          </p:nvPr>
        </p:nvSpPr>
        <p:spPr>
          <a:xfrm>
            <a:off x="3556027" y="3651151"/>
            <a:ext cx="1954317" cy="1885677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9659EF4B-6B57-DE2A-B33A-D60A659CFE6D}"/>
              </a:ext>
            </a:extLst>
          </p:cNvPr>
          <p:cNvSpPr>
            <a:spLocks noGrp="1"/>
          </p:cNvSpPr>
          <p:nvPr>
            <p:ph type="pic" idx="20"/>
          </p:nvPr>
        </p:nvSpPr>
        <p:spPr>
          <a:xfrm>
            <a:off x="5725394" y="3651151"/>
            <a:ext cx="1954317" cy="1885677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5" name="Purdue Logo" descr="Purdue Logo">
            <a:extLst>
              <a:ext uri="{FF2B5EF4-FFF2-40B4-BE49-F238E27FC236}">
                <a16:creationId xmlns:a16="http://schemas.microsoft.com/office/drawing/2014/main" id="{D14C6799-E59E-5D63-419A-734A1E4ECD2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2900" y="6269785"/>
            <a:ext cx="1722665" cy="308353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54C82E-83EC-CA0F-5313-8A450D395973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346097E4-2930-9D48-A5CE-AF00B0E70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31317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with 2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2E1BF6-9F66-A119-6E10-5D16400A75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891490" y="1643074"/>
            <a:ext cx="3909610" cy="2055591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3D45392-3CD8-B80C-F2B3-4B45BA45F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0492B2E6-F25A-DAD4-50C4-028EE4F9F201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4891490" y="3884038"/>
            <a:ext cx="3909610" cy="2055591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6AB35901-94D3-C7C4-1CE7-B31E29C657C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42900" y="954291"/>
            <a:ext cx="8458200" cy="365760"/>
          </a:xfrm>
        </p:spPr>
        <p:txBody>
          <a:bodyPr>
            <a:noAutofit/>
          </a:bodyPr>
          <a:lstStyle>
            <a:lvl1pPr marL="0" indent="0" algn="l">
              <a:buNone/>
              <a:defRPr sz="2000" baseline="0">
                <a:solidFill>
                  <a:schemeClr val="accent4">
                    <a:lumMod val="65000"/>
                  </a:schemeClr>
                </a:solidFill>
                <a:latin typeface="Franklin Gothic Medium Cond" panose="020B0606030402020204" pitchFamily="34" charset="0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DC2C5294-0EFC-A3EC-D994-11DDCFE70D67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334737" y="1643074"/>
            <a:ext cx="4308874" cy="430757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700"/>
            </a:lvl2pPr>
            <a:lvl3pPr>
              <a:defRPr sz="1600"/>
            </a:lvl3pPr>
            <a:lvl4pPr>
              <a:defRPr sz="1125"/>
            </a:lvl4pPr>
            <a:lvl5pPr>
              <a:defRPr sz="105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67A134D-7A3A-AD4B-91DF-57347E308706}"/>
              </a:ext>
            </a:extLst>
          </p:cNvPr>
          <p:cNvSpPr/>
          <p:nvPr userDrawn="1"/>
        </p:nvSpPr>
        <p:spPr>
          <a:xfrm>
            <a:off x="4891490" y="3395950"/>
            <a:ext cx="3909610" cy="3027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4581B053-21C8-C0AD-58C7-637A6315D1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891295" y="3395950"/>
            <a:ext cx="3909707" cy="30271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8B2033E-9DB9-9A2B-D4C5-6D8960838D22}"/>
              </a:ext>
            </a:extLst>
          </p:cNvPr>
          <p:cNvSpPr/>
          <p:nvPr userDrawn="1"/>
        </p:nvSpPr>
        <p:spPr>
          <a:xfrm>
            <a:off x="4891392" y="5636914"/>
            <a:ext cx="3909610" cy="3027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F02FFCFA-A84F-7535-4A5F-29A5FC646063}"/>
              </a:ext>
            </a:extLst>
          </p:cNvPr>
          <p:cNvSpPr>
            <a:spLocks noGrp="1"/>
          </p:cNvSpPr>
          <p:nvPr>
            <p:ph type="body" sz="half" idx="19"/>
          </p:nvPr>
        </p:nvSpPr>
        <p:spPr>
          <a:xfrm>
            <a:off x="4891295" y="5636914"/>
            <a:ext cx="3909610" cy="30271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4" name="Purdue Logo" descr="Purdue Logo">
            <a:extLst>
              <a:ext uri="{FF2B5EF4-FFF2-40B4-BE49-F238E27FC236}">
                <a16:creationId xmlns:a16="http://schemas.microsoft.com/office/drawing/2014/main" id="{FF1F47B4-C1F8-3104-7C95-F3C41016CDC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2900" y="6269785"/>
            <a:ext cx="1722665" cy="308353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7FF3C0-B493-DBA3-7C75-1B8A2685FBDC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346097E4-2930-9D48-A5CE-AF00B0E70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5271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with 3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2E1BF6-9F66-A119-6E10-5D16400A75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891490" y="1643074"/>
            <a:ext cx="3909610" cy="2055591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3D45392-3CD8-B80C-F2B3-4B45BA45F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0492B2E6-F25A-DAD4-50C4-028EE4F9F201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965414" y="3884038"/>
            <a:ext cx="1835685" cy="2055591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E4F1D849-D57F-29CA-A61A-410807726101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4891490" y="3879120"/>
            <a:ext cx="1896687" cy="2055592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6AB35901-94D3-C7C4-1CE7-B31E29C657C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42900" y="954291"/>
            <a:ext cx="8458200" cy="365760"/>
          </a:xfrm>
        </p:spPr>
        <p:txBody>
          <a:bodyPr>
            <a:noAutofit/>
          </a:bodyPr>
          <a:lstStyle>
            <a:lvl1pPr marL="0" indent="0" algn="l">
              <a:buNone/>
              <a:defRPr sz="2000" baseline="0">
                <a:solidFill>
                  <a:schemeClr val="accent4">
                    <a:lumMod val="65000"/>
                  </a:schemeClr>
                </a:solidFill>
                <a:latin typeface="Franklin Gothic Medium Cond" panose="020B0606030402020204" pitchFamily="34" charset="0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DC2C5294-0EFC-A3EC-D994-11DDCFE70D67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334737" y="1643074"/>
            <a:ext cx="4308874" cy="430757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700"/>
            </a:lvl2pPr>
            <a:lvl3pPr>
              <a:defRPr sz="1600"/>
            </a:lvl3pPr>
            <a:lvl4pPr>
              <a:defRPr sz="1125"/>
            </a:lvl4pPr>
            <a:lvl5pPr>
              <a:defRPr sz="105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CAC4E08-5A51-BF4F-655E-4E54DD771548}"/>
              </a:ext>
            </a:extLst>
          </p:cNvPr>
          <p:cNvSpPr/>
          <p:nvPr userDrawn="1"/>
        </p:nvSpPr>
        <p:spPr>
          <a:xfrm>
            <a:off x="4891490" y="3395950"/>
            <a:ext cx="3909610" cy="3027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27D80C23-74F3-F853-02BF-83C743039F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28867" y="3395950"/>
            <a:ext cx="3872135" cy="30271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8F22EB8-4EFD-86A4-8EB8-8A4F1A1AA2DF}"/>
              </a:ext>
            </a:extLst>
          </p:cNvPr>
          <p:cNvSpPr/>
          <p:nvPr userDrawn="1"/>
        </p:nvSpPr>
        <p:spPr>
          <a:xfrm>
            <a:off x="4884613" y="5631998"/>
            <a:ext cx="1884248" cy="3027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66A4B2AA-E0AE-18DD-BAA3-AF2A9CA6987A}"/>
              </a:ext>
            </a:extLst>
          </p:cNvPr>
          <p:cNvSpPr>
            <a:spLocks noGrp="1"/>
          </p:cNvSpPr>
          <p:nvPr>
            <p:ph type="body" sz="half" idx="19"/>
          </p:nvPr>
        </p:nvSpPr>
        <p:spPr>
          <a:xfrm>
            <a:off x="4921990" y="5631998"/>
            <a:ext cx="1866186" cy="302715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18B5CD1-FF93-2C9C-1BFF-73A3CE39E65D}"/>
              </a:ext>
            </a:extLst>
          </p:cNvPr>
          <p:cNvSpPr/>
          <p:nvPr userDrawn="1"/>
        </p:nvSpPr>
        <p:spPr>
          <a:xfrm>
            <a:off x="6965414" y="5641704"/>
            <a:ext cx="1823956" cy="3027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C52272AC-9734-6D60-9441-B5E7B9E4E372}"/>
              </a:ext>
            </a:extLst>
          </p:cNvPr>
          <p:cNvSpPr>
            <a:spLocks noGrp="1"/>
          </p:cNvSpPr>
          <p:nvPr>
            <p:ph type="body" sz="half" idx="20"/>
          </p:nvPr>
        </p:nvSpPr>
        <p:spPr>
          <a:xfrm>
            <a:off x="7002791" y="5641704"/>
            <a:ext cx="1806473" cy="302715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urdue Logo" descr="Purdue Logo">
            <a:extLst>
              <a:ext uri="{FF2B5EF4-FFF2-40B4-BE49-F238E27FC236}">
                <a16:creationId xmlns:a16="http://schemas.microsoft.com/office/drawing/2014/main" id="{71541E48-83C5-5EB5-97B8-98DFEB175E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2900" y="6269785"/>
            <a:ext cx="1722665" cy="308353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CA2C2AD-E170-6DFA-7E9F-837CA6A5C69F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346097E4-2930-9D48-A5CE-AF00B0E70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4418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- 3 Blocks -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4CFF414-FA47-F7EC-7EFB-7073E26BB831}"/>
              </a:ext>
            </a:extLst>
          </p:cNvPr>
          <p:cNvSpPr/>
          <p:nvPr userDrawn="1"/>
        </p:nvSpPr>
        <p:spPr>
          <a:xfrm>
            <a:off x="5953857" y="1315895"/>
            <a:ext cx="2489648" cy="451326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13C0F4F-1E76-E3A4-E5AA-8FA79C7C69FB}"/>
              </a:ext>
            </a:extLst>
          </p:cNvPr>
          <p:cNvSpPr/>
          <p:nvPr userDrawn="1"/>
        </p:nvSpPr>
        <p:spPr>
          <a:xfrm>
            <a:off x="3315718" y="1315896"/>
            <a:ext cx="2489648" cy="451326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67105CB-DECE-0616-2A57-776784CFC1CB}"/>
              </a:ext>
            </a:extLst>
          </p:cNvPr>
          <p:cNvSpPr/>
          <p:nvPr userDrawn="1"/>
        </p:nvSpPr>
        <p:spPr>
          <a:xfrm>
            <a:off x="677578" y="1315897"/>
            <a:ext cx="2489648" cy="451326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813FE17-B697-FB87-4ED6-D832D798E90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77629" y="1436469"/>
            <a:ext cx="2489597" cy="339561"/>
          </a:xfrm>
        </p:spPr>
        <p:txBody>
          <a:bodyPr>
            <a:noAutofit/>
          </a:bodyPr>
          <a:lstStyle>
            <a:lvl1pPr marL="0" indent="0" algn="ctr" fontAlgn="t">
              <a:spcBef>
                <a:spcPts val="0"/>
              </a:spcBef>
              <a:buFontTx/>
              <a:buNone/>
              <a:defRPr sz="1600" b="0" i="0" baseline="0">
                <a:solidFill>
                  <a:schemeClr val="bg1"/>
                </a:solidFill>
                <a:latin typeface="Franklin Gothic Medium Cond" panose="020B0606030402020204" pitchFamily="34" charset="0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8B65CB9D-AA49-05C2-2100-C63D32C82B8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26458" y="4045824"/>
            <a:ext cx="2213372" cy="15557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43204028-135E-83A2-B94A-693154F531B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15963" y="1436469"/>
            <a:ext cx="2489597" cy="339561"/>
          </a:xfrm>
        </p:spPr>
        <p:txBody>
          <a:bodyPr>
            <a:noAutofit/>
          </a:bodyPr>
          <a:lstStyle>
            <a:lvl1pPr marL="0" indent="0" algn="ctr" fontAlgn="t">
              <a:spcBef>
                <a:spcPts val="0"/>
              </a:spcBef>
              <a:buFontTx/>
              <a:buNone/>
              <a:defRPr sz="1600" b="0" i="0" baseline="0">
                <a:solidFill>
                  <a:schemeClr val="bg1"/>
                </a:solidFill>
                <a:latin typeface="Franklin Gothic Medium Cond" panose="020B0606030402020204" pitchFamily="34" charset="0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D4E810FD-2D00-764A-B144-B235C21E32F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464791" y="4045824"/>
            <a:ext cx="2213372" cy="15557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6">
            <a:extLst>
              <a:ext uri="{FF2B5EF4-FFF2-40B4-BE49-F238E27FC236}">
                <a16:creationId xmlns:a16="http://schemas.microsoft.com/office/drawing/2014/main" id="{0A71EF50-386A-A3B9-93FB-6EF179A4EE4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954102" y="1433919"/>
            <a:ext cx="2489597" cy="339561"/>
          </a:xfrm>
        </p:spPr>
        <p:txBody>
          <a:bodyPr>
            <a:noAutofit/>
          </a:bodyPr>
          <a:lstStyle>
            <a:lvl1pPr marL="0" indent="0" algn="ctr" fontAlgn="t">
              <a:spcBef>
                <a:spcPts val="0"/>
              </a:spcBef>
              <a:buFontTx/>
              <a:buNone/>
              <a:defRPr sz="1600" b="0" i="0" baseline="0">
                <a:solidFill>
                  <a:schemeClr val="bg1"/>
                </a:solidFill>
                <a:latin typeface="Franklin Gothic Medium Cond" panose="020B0606030402020204" pitchFamily="34" charset="0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23" name="Picture Placeholder 10">
            <a:extLst>
              <a:ext uri="{FF2B5EF4-FFF2-40B4-BE49-F238E27FC236}">
                <a16:creationId xmlns:a16="http://schemas.microsoft.com/office/drawing/2014/main" id="{6AE17ED9-FDD9-34C3-1F7D-9A8EA4C4B40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102931" y="4043274"/>
            <a:ext cx="2213372" cy="155575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id="{77D3ED32-45F9-B948-371F-67E8465B24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2" name="Purdue Logo" descr="Purdue Logo">
            <a:extLst>
              <a:ext uri="{FF2B5EF4-FFF2-40B4-BE49-F238E27FC236}">
                <a16:creationId xmlns:a16="http://schemas.microsoft.com/office/drawing/2014/main" id="{74FBA10C-BD6B-D663-8BC1-53DB3DAB316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2900" y="6269785"/>
            <a:ext cx="1722665" cy="308353"/>
          </a:xfrm>
          <a:prstGeom prst="rect">
            <a:avLst/>
          </a:prstGeom>
        </p:spPr>
      </p:pic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3856F49F-59AA-23FB-4600-EC4D944973CD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26458" y="2040673"/>
            <a:ext cx="2213372" cy="169133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body copy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5CA6E053-97C0-F5A8-A5C6-62806699EADE}"/>
              </a:ext>
            </a:extLst>
          </p:cNvPr>
          <p:cNvSpPr>
            <a:spLocks noGrp="1"/>
          </p:cNvSpPr>
          <p:nvPr>
            <p:ph type="body" sz="half" idx="20" hasCustomPrompt="1"/>
          </p:nvPr>
        </p:nvSpPr>
        <p:spPr>
          <a:xfrm>
            <a:off x="3464791" y="2040672"/>
            <a:ext cx="2213372" cy="169133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body copy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1823F7D4-DD74-2A27-4C24-052C4575CCDF}"/>
              </a:ext>
            </a:extLst>
          </p:cNvPr>
          <p:cNvSpPr>
            <a:spLocks noGrp="1"/>
          </p:cNvSpPr>
          <p:nvPr>
            <p:ph type="body" sz="half" idx="21" hasCustomPrompt="1"/>
          </p:nvPr>
        </p:nvSpPr>
        <p:spPr>
          <a:xfrm>
            <a:off x="6102931" y="2040671"/>
            <a:ext cx="2213372" cy="169133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body copy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00493C21-4EE2-0FC6-BB33-B8E9F941653B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346097E4-2930-9D48-A5CE-AF00B0E70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712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Gol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lack Triangle">
            <a:extLst>
              <a:ext uri="{FF2B5EF4-FFF2-40B4-BE49-F238E27FC236}">
                <a16:creationId xmlns:a16="http://schemas.microsoft.com/office/drawing/2014/main" id="{E6FF8326-7C7F-B6EE-5081-7AD19B61BF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67600" y="0"/>
            <a:ext cx="1676400" cy="6858000"/>
          </a:xfrm>
          <a:prstGeom prst="rect">
            <a:avLst/>
          </a:prstGeom>
          <a:noFill/>
        </p:spPr>
      </p:pic>
      <p:sp>
        <p:nvSpPr>
          <p:cNvPr id="6" name="Title 6">
            <a:extLst>
              <a:ext uri="{FF2B5EF4-FFF2-40B4-BE49-F238E27FC236}">
                <a16:creationId xmlns:a16="http://schemas.microsoft.com/office/drawing/2014/main" id="{B1EEEEC0-D7E4-4DE5-4E3D-FAAD9ABA89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7442" y="2017643"/>
            <a:ext cx="7183861" cy="583733"/>
          </a:xfrm>
        </p:spPr>
        <p:txBody>
          <a:bodyPr>
            <a:noAutofit/>
          </a:bodyPr>
          <a:lstStyle>
            <a:lvl1pPr>
              <a:defRPr sz="440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8EDB9B8-C811-84E9-5F58-0130F3A8050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7442" y="2617147"/>
            <a:ext cx="7183861" cy="449263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000" b="1">
                <a:solidFill>
                  <a:schemeClr val="tx1"/>
                </a:solidFill>
                <a:latin typeface="+mn-lt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24BF34A7-30DF-7BD2-A5A2-434BBF6672C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7442" y="3079275"/>
            <a:ext cx="7183861" cy="44926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tx1"/>
                </a:solidFill>
                <a:latin typeface="+mn-lt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/>
              <a:t>3/31/23</a:t>
            </a:r>
          </a:p>
        </p:txBody>
      </p:sp>
      <p:pic>
        <p:nvPicPr>
          <p:cNvPr id="5" name="Purdue Logo" descr="Purdue Logo">
            <a:extLst>
              <a:ext uri="{FF2B5EF4-FFF2-40B4-BE49-F238E27FC236}">
                <a16:creationId xmlns:a16="http://schemas.microsoft.com/office/drawing/2014/main" id="{991E72C7-48BD-C239-7F19-37B446DE42E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7443" y="5843190"/>
            <a:ext cx="2164600" cy="387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9252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- 3 Blocks - G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C98D576-4759-5408-883D-2E56D9D0F603}"/>
              </a:ext>
            </a:extLst>
          </p:cNvPr>
          <p:cNvSpPr/>
          <p:nvPr userDrawn="1"/>
        </p:nvSpPr>
        <p:spPr>
          <a:xfrm>
            <a:off x="5953662" y="1315893"/>
            <a:ext cx="2489648" cy="45132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2C44A1A-1D1D-F2D9-8EC1-EFF25EBA1FB0}"/>
              </a:ext>
            </a:extLst>
          </p:cNvPr>
          <p:cNvSpPr/>
          <p:nvPr userDrawn="1"/>
        </p:nvSpPr>
        <p:spPr>
          <a:xfrm>
            <a:off x="3315523" y="1315894"/>
            <a:ext cx="2489648" cy="45132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38D75A-DD50-6C6E-0A9D-7F77E72C780A}"/>
              </a:ext>
            </a:extLst>
          </p:cNvPr>
          <p:cNvSpPr/>
          <p:nvPr userDrawn="1"/>
        </p:nvSpPr>
        <p:spPr>
          <a:xfrm>
            <a:off x="677384" y="1315895"/>
            <a:ext cx="2489648" cy="45132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876A1563-09E6-06B6-EC4A-8E309CC57B1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77435" y="1436467"/>
            <a:ext cx="2489597" cy="339561"/>
          </a:xfrm>
        </p:spPr>
        <p:txBody>
          <a:bodyPr>
            <a:noAutofit/>
          </a:bodyPr>
          <a:lstStyle>
            <a:lvl1pPr marL="0" indent="0" algn="ctr" fontAlgn="t">
              <a:spcBef>
                <a:spcPts val="0"/>
              </a:spcBef>
              <a:buFontTx/>
              <a:buNone/>
              <a:defRPr sz="1600" b="0" i="0" baseline="0">
                <a:solidFill>
                  <a:schemeClr val="tx1"/>
                </a:solidFill>
                <a:latin typeface="Franklin Gothic Medium Cond" panose="020B0606030402020204" pitchFamily="34" charset="0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AF401EC8-7352-A985-133C-726A718A9E9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15769" y="1436467"/>
            <a:ext cx="2489597" cy="339561"/>
          </a:xfrm>
        </p:spPr>
        <p:txBody>
          <a:bodyPr>
            <a:noAutofit/>
          </a:bodyPr>
          <a:lstStyle>
            <a:lvl1pPr marL="0" indent="0" algn="ctr" fontAlgn="t">
              <a:spcBef>
                <a:spcPts val="0"/>
              </a:spcBef>
              <a:buFontTx/>
              <a:buNone/>
              <a:defRPr sz="1600" b="0" i="0" baseline="0">
                <a:solidFill>
                  <a:schemeClr val="tx1"/>
                </a:solidFill>
                <a:latin typeface="Franklin Gothic Medium Cond" panose="020B0606030402020204" pitchFamily="34" charset="0"/>
              </a:defRPr>
            </a:lvl1pPr>
          </a:lstStyle>
          <a:p>
            <a:pPr marL="0" marR="0" lvl="0" indent="0" algn="ctr" defTabSz="685800" rtl="0" eaLnBrk="1" fontAlgn="t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edit Subhead</a:t>
            </a:r>
          </a:p>
        </p:txBody>
      </p:sp>
      <p:sp>
        <p:nvSpPr>
          <p:cNvPr id="26" name="Text Placeholder 6">
            <a:extLst>
              <a:ext uri="{FF2B5EF4-FFF2-40B4-BE49-F238E27FC236}">
                <a16:creationId xmlns:a16="http://schemas.microsoft.com/office/drawing/2014/main" id="{71A04C69-EC92-81B2-FCD5-39464C669BE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953908" y="1433917"/>
            <a:ext cx="2489597" cy="339561"/>
          </a:xfrm>
        </p:spPr>
        <p:txBody>
          <a:bodyPr>
            <a:noAutofit/>
          </a:bodyPr>
          <a:lstStyle>
            <a:lvl1pPr marL="0" indent="0" algn="ctr" fontAlgn="t">
              <a:spcBef>
                <a:spcPts val="0"/>
              </a:spcBef>
              <a:buFontTx/>
              <a:buNone/>
              <a:defRPr sz="1600" b="0" i="0" baseline="0">
                <a:solidFill>
                  <a:schemeClr val="tx1"/>
                </a:solidFill>
                <a:latin typeface="Franklin Gothic Medium Cond" panose="020B0606030402020204" pitchFamily="34" charset="0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AE5BF8CB-9477-F598-75C4-6F35D608B35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26264" y="2040671"/>
            <a:ext cx="2213372" cy="169133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body copy</a:t>
            </a:r>
          </a:p>
        </p:txBody>
      </p: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AE6CE746-1703-63A8-BBD4-546AD104E27E}"/>
              </a:ext>
            </a:extLst>
          </p:cNvPr>
          <p:cNvSpPr>
            <a:spLocks noGrp="1"/>
          </p:cNvSpPr>
          <p:nvPr>
            <p:ph type="body" sz="half" idx="24" hasCustomPrompt="1"/>
          </p:nvPr>
        </p:nvSpPr>
        <p:spPr>
          <a:xfrm>
            <a:off x="3453661" y="2065259"/>
            <a:ext cx="2213372" cy="169133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en-US" dirty="0"/>
              <a:t>Click to edit body copy</a:t>
            </a:r>
          </a:p>
        </p:txBody>
      </p:sp>
      <p:sp>
        <p:nvSpPr>
          <p:cNvPr id="33" name="Picture Placeholder 10">
            <a:extLst>
              <a:ext uri="{FF2B5EF4-FFF2-40B4-BE49-F238E27FC236}">
                <a16:creationId xmlns:a16="http://schemas.microsoft.com/office/drawing/2014/main" id="{53952BA5-2190-5106-0EBD-DA1D15EFBB9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26264" y="4045822"/>
            <a:ext cx="2213372" cy="15557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Picture Placeholder 10">
            <a:extLst>
              <a:ext uri="{FF2B5EF4-FFF2-40B4-BE49-F238E27FC236}">
                <a16:creationId xmlns:a16="http://schemas.microsoft.com/office/drawing/2014/main" id="{835FE666-CADC-4DB4-80A4-BFD9823DE05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464597" y="4045822"/>
            <a:ext cx="2213372" cy="15557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Picture Placeholder 10">
            <a:extLst>
              <a:ext uri="{FF2B5EF4-FFF2-40B4-BE49-F238E27FC236}">
                <a16:creationId xmlns:a16="http://schemas.microsoft.com/office/drawing/2014/main" id="{AECA5017-0E7C-4957-02B2-65FA6C1F6E5F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102736" y="4043272"/>
            <a:ext cx="2213372" cy="155575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Text Placeholder 3">
            <a:extLst>
              <a:ext uri="{FF2B5EF4-FFF2-40B4-BE49-F238E27FC236}">
                <a16:creationId xmlns:a16="http://schemas.microsoft.com/office/drawing/2014/main" id="{9F4CE92C-83FA-CA44-69CB-E6229E144199}"/>
              </a:ext>
            </a:extLst>
          </p:cNvPr>
          <p:cNvSpPr>
            <a:spLocks noGrp="1"/>
          </p:cNvSpPr>
          <p:nvPr>
            <p:ph type="body" sz="half" idx="25" hasCustomPrompt="1"/>
          </p:nvPr>
        </p:nvSpPr>
        <p:spPr>
          <a:xfrm>
            <a:off x="6097061" y="2071425"/>
            <a:ext cx="2213372" cy="169133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en-US" dirty="0"/>
              <a:t>Click to edit body copy</a:t>
            </a:r>
          </a:p>
        </p:txBody>
      </p:sp>
      <p:sp>
        <p:nvSpPr>
          <p:cNvPr id="40" name="Title 39">
            <a:extLst>
              <a:ext uri="{FF2B5EF4-FFF2-40B4-BE49-F238E27FC236}">
                <a16:creationId xmlns:a16="http://schemas.microsoft.com/office/drawing/2014/main" id="{2CAB310C-9DF2-C217-7A37-81705800E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2" name="Purdue Logo" descr="Purdue Logo">
            <a:extLst>
              <a:ext uri="{FF2B5EF4-FFF2-40B4-BE49-F238E27FC236}">
                <a16:creationId xmlns:a16="http://schemas.microsoft.com/office/drawing/2014/main" id="{16840224-B911-9DB4-12A7-EBDE3D4472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2900" y="6269785"/>
            <a:ext cx="1722665" cy="308353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5A6FF5-B380-71E0-5A80-02C66128B9F0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346097E4-2930-9D48-A5CE-AF00B0E70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9466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- 5 Color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le 39">
            <a:extLst>
              <a:ext uri="{FF2B5EF4-FFF2-40B4-BE49-F238E27FC236}">
                <a16:creationId xmlns:a16="http://schemas.microsoft.com/office/drawing/2014/main" id="{2CAB310C-9DF2-C217-7A37-81705800E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979A34A-6A6B-FC98-1EC8-8347FAB1A48F}"/>
              </a:ext>
            </a:extLst>
          </p:cNvPr>
          <p:cNvSpPr/>
          <p:nvPr userDrawn="1"/>
        </p:nvSpPr>
        <p:spPr>
          <a:xfrm>
            <a:off x="756438" y="1660596"/>
            <a:ext cx="1438515" cy="4364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825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C3F2A76-73C1-7478-1C52-F70D9B50BC0A}"/>
              </a:ext>
            </a:extLst>
          </p:cNvPr>
          <p:cNvSpPr/>
          <p:nvPr userDrawn="1"/>
        </p:nvSpPr>
        <p:spPr>
          <a:xfrm>
            <a:off x="758505" y="2160555"/>
            <a:ext cx="1436449" cy="323350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>
                <a:schemeClr val="tx1">
                  <a:lumMod val="50000"/>
                  <a:lumOff val="50000"/>
                </a:schemeClr>
              </a:buClr>
              <a:buSzTx/>
              <a:buFontTx/>
              <a:buNone/>
              <a:tabLst/>
              <a:defRPr/>
            </a:pPr>
            <a:endParaRPr lang="en-GB" sz="900" kern="0" dirty="0">
              <a:solidFill>
                <a:sysClr val="windowText" lastClr="000000"/>
              </a:solidFill>
              <a:latin typeface="Franklin Gothic Book" panose="020B0503020102020204" pitchFamily="34" charset="0"/>
              <a:cs typeface="Calibri Light" panose="020F030202020403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B6525D0-8078-E003-46A7-FFCB83C221E0}"/>
              </a:ext>
            </a:extLst>
          </p:cNvPr>
          <p:cNvSpPr/>
          <p:nvPr userDrawn="1"/>
        </p:nvSpPr>
        <p:spPr>
          <a:xfrm>
            <a:off x="2284078" y="1660596"/>
            <a:ext cx="1438515" cy="43641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825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E6AD059-9160-4AE4-0F86-92FB0AAD082C}"/>
              </a:ext>
            </a:extLst>
          </p:cNvPr>
          <p:cNvSpPr/>
          <p:nvPr userDrawn="1"/>
        </p:nvSpPr>
        <p:spPr>
          <a:xfrm>
            <a:off x="2286144" y="2160555"/>
            <a:ext cx="1436449" cy="323350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>
                <a:schemeClr val="tx1">
                  <a:lumMod val="50000"/>
                  <a:lumOff val="50000"/>
                </a:schemeClr>
              </a:buClr>
              <a:buSzTx/>
              <a:buFontTx/>
              <a:buNone/>
              <a:tabLst/>
              <a:defRPr/>
            </a:pPr>
            <a:endParaRPr lang="en-GB" sz="900" kern="0" dirty="0">
              <a:solidFill>
                <a:sysClr val="windowText" lastClr="000000"/>
              </a:solidFill>
              <a:latin typeface="Franklin Gothic Book" panose="020B0503020102020204" pitchFamily="34" charset="0"/>
              <a:cs typeface="Calibri Light" panose="020F030202020403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0F701C0-7A2F-0B95-E95C-07302A14CA56}"/>
              </a:ext>
            </a:extLst>
          </p:cNvPr>
          <p:cNvSpPr/>
          <p:nvPr userDrawn="1"/>
        </p:nvSpPr>
        <p:spPr>
          <a:xfrm>
            <a:off x="3811718" y="1660596"/>
            <a:ext cx="1438515" cy="43641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825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D786ED8-9187-C7FB-F774-CE52A2971FFD}"/>
              </a:ext>
            </a:extLst>
          </p:cNvPr>
          <p:cNvSpPr/>
          <p:nvPr userDrawn="1"/>
        </p:nvSpPr>
        <p:spPr>
          <a:xfrm>
            <a:off x="3813784" y="2160555"/>
            <a:ext cx="1436449" cy="323350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>
                <a:schemeClr val="tx1">
                  <a:lumMod val="50000"/>
                  <a:lumOff val="50000"/>
                </a:schemeClr>
              </a:buClr>
              <a:buSzTx/>
              <a:buFontTx/>
              <a:buNone/>
              <a:tabLst/>
              <a:defRPr/>
            </a:pPr>
            <a:endParaRPr lang="en-GB" sz="900" kern="0" dirty="0">
              <a:solidFill>
                <a:sysClr val="windowText" lastClr="000000"/>
              </a:solidFill>
              <a:latin typeface="Franklin Gothic Book" panose="020B0503020102020204" pitchFamily="34" charset="0"/>
              <a:cs typeface="Calibri Light" panose="020F030202020403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A6F5635-02F3-829F-B778-4A766D8D4A2D}"/>
              </a:ext>
            </a:extLst>
          </p:cNvPr>
          <p:cNvSpPr/>
          <p:nvPr userDrawn="1"/>
        </p:nvSpPr>
        <p:spPr>
          <a:xfrm>
            <a:off x="5339357" y="1660596"/>
            <a:ext cx="1438515" cy="43641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825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CBD6A50-2E1C-FDDB-2F9B-D9101B8535C5}"/>
              </a:ext>
            </a:extLst>
          </p:cNvPr>
          <p:cNvSpPr/>
          <p:nvPr userDrawn="1"/>
        </p:nvSpPr>
        <p:spPr>
          <a:xfrm>
            <a:off x="5341424" y="2160555"/>
            <a:ext cx="1436449" cy="323350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>
                <a:schemeClr val="tx1">
                  <a:lumMod val="50000"/>
                  <a:lumOff val="50000"/>
                </a:schemeClr>
              </a:buClr>
              <a:buSzTx/>
              <a:buFontTx/>
              <a:buNone/>
              <a:tabLst/>
              <a:defRPr/>
            </a:pPr>
            <a:endParaRPr lang="en-GB" sz="900" kern="0" dirty="0">
              <a:solidFill>
                <a:sysClr val="windowText" lastClr="000000"/>
              </a:solidFill>
              <a:latin typeface="Franklin Gothic Book" panose="020B0503020102020204" pitchFamily="34" charset="0"/>
              <a:cs typeface="Calibri Light" panose="020F030202020403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239B4FF-413F-3DBC-C6E4-087C951C5464}"/>
              </a:ext>
            </a:extLst>
          </p:cNvPr>
          <p:cNvSpPr/>
          <p:nvPr userDrawn="1"/>
        </p:nvSpPr>
        <p:spPr>
          <a:xfrm>
            <a:off x="6866999" y="1660596"/>
            <a:ext cx="1438515" cy="43641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825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CB8434E-9F38-4592-327E-51A570C73E09}"/>
              </a:ext>
            </a:extLst>
          </p:cNvPr>
          <p:cNvSpPr/>
          <p:nvPr userDrawn="1"/>
        </p:nvSpPr>
        <p:spPr>
          <a:xfrm>
            <a:off x="6869065" y="2160555"/>
            <a:ext cx="1436449" cy="323350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>
                <a:schemeClr val="tx1">
                  <a:lumMod val="50000"/>
                  <a:lumOff val="50000"/>
                </a:schemeClr>
              </a:buClr>
              <a:buSzTx/>
              <a:buFontTx/>
              <a:buNone/>
              <a:tabLst/>
              <a:defRPr/>
            </a:pPr>
            <a:endParaRPr lang="en-GB" sz="900" kern="0" dirty="0">
              <a:solidFill>
                <a:sysClr val="windowText" lastClr="000000"/>
              </a:solidFill>
              <a:latin typeface="Franklin Gothic Book" panose="020B0503020102020204" pitchFamily="34" charset="0"/>
              <a:cs typeface="Calibri Light" panose="020F0302020204030204" pitchFamily="34" charset="0"/>
            </a:endParaRPr>
          </a:p>
        </p:txBody>
      </p:sp>
      <p:sp>
        <p:nvSpPr>
          <p:cNvPr id="44" name="Text Placeholder 6">
            <a:extLst>
              <a:ext uri="{FF2B5EF4-FFF2-40B4-BE49-F238E27FC236}">
                <a16:creationId xmlns:a16="http://schemas.microsoft.com/office/drawing/2014/main" id="{1BA8130D-B7F2-9815-5056-6F334D4BBAE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6438" y="1783909"/>
            <a:ext cx="1438514" cy="220506"/>
          </a:xfrm>
        </p:spPr>
        <p:txBody>
          <a:bodyPr>
            <a:noAutofit/>
          </a:bodyPr>
          <a:lstStyle>
            <a:lvl1pPr marL="0" indent="0" algn="ctr" fontAlgn="t">
              <a:spcBef>
                <a:spcPts val="0"/>
              </a:spcBef>
              <a:buFontTx/>
              <a:buNone/>
              <a:defRPr sz="1000" b="0" i="0" baseline="0">
                <a:solidFill>
                  <a:schemeClr val="bg1"/>
                </a:solidFill>
                <a:latin typeface="Franklin Gothic Medium Cond" panose="020B0606030402020204" pitchFamily="34" charset="0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45" name="Text Placeholder 6">
            <a:extLst>
              <a:ext uri="{FF2B5EF4-FFF2-40B4-BE49-F238E27FC236}">
                <a16:creationId xmlns:a16="http://schemas.microsoft.com/office/drawing/2014/main" id="{A41A66E4-0B84-E1FB-88CD-3E0E6E80C49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284078" y="1768552"/>
            <a:ext cx="1438514" cy="220506"/>
          </a:xfrm>
        </p:spPr>
        <p:txBody>
          <a:bodyPr>
            <a:noAutofit/>
          </a:bodyPr>
          <a:lstStyle>
            <a:lvl1pPr marL="0" indent="0" algn="ctr" fontAlgn="t">
              <a:spcBef>
                <a:spcPts val="0"/>
              </a:spcBef>
              <a:buFontTx/>
              <a:buNone/>
              <a:defRPr sz="1000" b="0" i="0" baseline="0">
                <a:solidFill>
                  <a:schemeClr val="bg1"/>
                </a:solidFill>
                <a:latin typeface="Franklin Gothic Medium Cond" panose="020B0606030402020204" pitchFamily="34" charset="0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46" name="Text Placeholder 6">
            <a:extLst>
              <a:ext uri="{FF2B5EF4-FFF2-40B4-BE49-F238E27FC236}">
                <a16:creationId xmlns:a16="http://schemas.microsoft.com/office/drawing/2014/main" id="{235E5CE7-3D80-1BB5-DACD-8A63CA927E9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811718" y="1768552"/>
            <a:ext cx="1438514" cy="220506"/>
          </a:xfrm>
        </p:spPr>
        <p:txBody>
          <a:bodyPr>
            <a:noAutofit/>
          </a:bodyPr>
          <a:lstStyle>
            <a:lvl1pPr marL="0" indent="0" algn="ctr" fontAlgn="t">
              <a:spcBef>
                <a:spcPts val="0"/>
              </a:spcBef>
              <a:buFontTx/>
              <a:buNone/>
              <a:defRPr sz="1000" b="0" i="0" baseline="0">
                <a:solidFill>
                  <a:schemeClr val="bg1"/>
                </a:solidFill>
                <a:latin typeface="Franklin Gothic Medium Cond" panose="020B0606030402020204" pitchFamily="34" charset="0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47" name="Text Placeholder 6">
            <a:extLst>
              <a:ext uri="{FF2B5EF4-FFF2-40B4-BE49-F238E27FC236}">
                <a16:creationId xmlns:a16="http://schemas.microsoft.com/office/drawing/2014/main" id="{685C02D4-EA4F-4962-D397-F6439EC5C6E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339358" y="1768552"/>
            <a:ext cx="1438514" cy="220506"/>
          </a:xfrm>
        </p:spPr>
        <p:txBody>
          <a:bodyPr>
            <a:noAutofit/>
          </a:bodyPr>
          <a:lstStyle>
            <a:lvl1pPr marL="0" indent="0" algn="ctr" fontAlgn="t">
              <a:spcBef>
                <a:spcPts val="0"/>
              </a:spcBef>
              <a:buFontTx/>
              <a:buNone/>
              <a:defRPr sz="1000" b="0" i="0" baseline="0">
                <a:solidFill>
                  <a:schemeClr val="bg1"/>
                </a:solidFill>
                <a:latin typeface="Franklin Gothic Medium Cond" panose="020B0606030402020204" pitchFamily="34" charset="0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48" name="Text Placeholder 6">
            <a:extLst>
              <a:ext uri="{FF2B5EF4-FFF2-40B4-BE49-F238E27FC236}">
                <a16:creationId xmlns:a16="http://schemas.microsoft.com/office/drawing/2014/main" id="{1F46F0A7-55C4-6BAE-BCB0-157A86C91997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867000" y="1770870"/>
            <a:ext cx="1438514" cy="220506"/>
          </a:xfrm>
        </p:spPr>
        <p:txBody>
          <a:bodyPr>
            <a:noAutofit/>
          </a:bodyPr>
          <a:lstStyle>
            <a:lvl1pPr marL="0" indent="0" algn="ctr" fontAlgn="t">
              <a:spcBef>
                <a:spcPts val="0"/>
              </a:spcBef>
              <a:buFontTx/>
              <a:buNone/>
              <a:defRPr sz="1000" b="0" i="0" baseline="0">
                <a:solidFill>
                  <a:schemeClr val="bg1"/>
                </a:solidFill>
                <a:latin typeface="Franklin Gothic Medium Cond" panose="020B0606030402020204" pitchFamily="34" charset="0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49" name="Text Placeholder 3">
            <a:extLst>
              <a:ext uri="{FF2B5EF4-FFF2-40B4-BE49-F238E27FC236}">
                <a16:creationId xmlns:a16="http://schemas.microsoft.com/office/drawing/2014/main" id="{9E69C3F7-0A3A-FAC2-6540-8BB750E9AA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8487" y="2312717"/>
            <a:ext cx="1243702" cy="2958028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0" name="Text Placeholder 3">
            <a:extLst>
              <a:ext uri="{FF2B5EF4-FFF2-40B4-BE49-F238E27FC236}">
                <a16:creationId xmlns:a16="http://schemas.microsoft.com/office/drawing/2014/main" id="{040CB427-2320-1A81-037C-6D83BCA5B36F}"/>
              </a:ext>
            </a:extLst>
          </p:cNvPr>
          <p:cNvSpPr>
            <a:spLocks noGrp="1"/>
          </p:cNvSpPr>
          <p:nvPr>
            <p:ph type="body" sz="half" idx="32"/>
          </p:nvPr>
        </p:nvSpPr>
        <p:spPr>
          <a:xfrm>
            <a:off x="2381484" y="2299864"/>
            <a:ext cx="1243702" cy="2958028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1" name="Text Placeholder 3">
            <a:extLst>
              <a:ext uri="{FF2B5EF4-FFF2-40B4-BE49-F238E27FC236}">
                <a16:creationId xmlns:a16="http://schemas.microsoft.com/office/drawing/2014/main" id="{3144BCA8-7BD5-8323-CDAB-E5362D78AA68}"/>
              </a:ext>
            </a:extLst>
          </p:cNvPr>
          <p:cNvSpPr>
            <a:spLocks noGrp="1"/>
          </p:cNvSpPr>
          <p:nvPr>
            <p:ph type="body" sz="half" idx="33"/>
          </p:nvPr>
        </p:nvSpPr>
        <p:spPr>
          <a:xfrm>
            <a:off x="3909124" y="2298292"/>
            <a:ext cx="1243702" cy="2958028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2" name="Text Placeholder 3">
            <a:extLst>
              <a:ext uri="{FF2B5EF4-FFF2-40B4-BE49-F238E27FC236}">
                <a16:creationId xmlns:a16="http://schemas.microsoft.com/office/drawing/2014/main" id="{82EC0719-39BA-B2AB-F29D-3C947DC78925}"/>
              </a:ext>
            </a:extLst>
          </p:cNvPr>
          <p:cNvSpPr>
            <a:spLocks noGrp="1"/>
          </p:cNvSpPr>
          <p:nvPr>
            <p:ph type="body" sz="half" idx="34"/>
          </p:nvPr>
        </p:nvSpPr>
        <p:spPr>
          <a:xfrm>
            <a:off x="5436764" y="2298292"/>
            <a:ext cx="1243702" cy="2958028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3" name="Text Placeholder 3">
            <a:extLst>
              <a:ext uri="{FF2B5EF4-FFF2-40B4-BE49-F238E27FC236}">
                <a16:creationId xmlns:a16="http://schemas.microsoft.com/office/drawing/2014/main" id="{B939ED29-1A95-3771-8E52-C1F99F848ABD}"/>
              </a:ext>
            </a:extLst>
          </p:cNvPr>
          <p:cNvSpPr>
            <a:spLocks noGrp="1"/>
          </p:cNvSpPr>
          <p:nvPr>
            <p:ph type="body" sz="half" idx="35"/>
          </p:nvPr>
        </p:nvSpPr>
        <p:spPr>
          <a:xfrm>
            <a:off x="6964405" y="2312717"/>
            <a:ext cx="1243702" cy="2958028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4" name="Text Placeholder 13">
            <a:extLst>
              <a:ext uri="{FF2B5EF4-FFF2-40B4-BE49-F238E27FC236}">
                <a16:creationId xmlns:a16="http://schemas.microsoft.com/office/drawing/2014/main" id="{F45DEB53-8B0A-80C6-DDED-B7234423508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42900" y="954291"/>
            <a:ext cx="8458200" cy="365760"/>
          </a:xfrm>
        </p:spPr>
        <p:txBody>
          <a:bodyPr>
            <a:noAutofit/>
          </a:bodyPr>
          <a:lstStyle>
            <a:lvl1pPr marL="0" indent="0" algn="l">
              <a:buNone/>
              <a:defRPr sz="2000" baseline="0">
                <a:solidFill>
                  <a:schemeClr val="accent4">
                    <a:lumMod val="65000"/>
                  </a:schemeClr>
                </a:solidFill>
                <a:latin typeface="Franklin Gothic Medium Cond" panose="020B0606030402020204" pitchFamily="34" charset="0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pic>
        <p:nvPicPr>
          <p:cNvPr id="3" name="Purdue Logo" descr="Purdue Logo">
            <a:extLst>
              <a:ext uri="{FF2B5EF4-FFF2-40B4-BE49-F238E27FC236}">
                <a16:creationId xmlns:a16="http://schemas.microsoft.com/office/drawing/2014/main" id="{4A97DDBF-179C-94C6-3E37-D16A4C82E65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2900" y="6269785"/>
            <a:ext cx="1722665" cy="308353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8294F2-EC68-2D76-0903-15025DDF8C7C}"/>
              </a:ext>
            </a:extLst>
          </p:cNvPr>
          <p:cNvSpPr>
            <a:spLocks noGrp="1"/>
          </p:cNvSpPr>
          <p:nvPr>
            <p:ph type="sldNum" sz="quarter" idx="36"/>
          </p:nvPr>
        </p:nvSpPr>
        <p:spPr/>
        <p:txBody>
          <a:bodyPr/>
          <a:lstStyle/>
          <a:p>
            <a:fld id="{346097E4-2930-9D48-A5CE-AF00B0E70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5407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Caption - Black Diagon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DC36684E-7DEE-F47A-FA01-89E8EC8104A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207789" y="-9524"/>
            <a:ext cx="4936211" cy="6882938"/>
          </a:xfrm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500C207-AC1E-087B-DE95-A55BC82CAF9A}"/>
              </a:ext>
            </a:extLst>
          </p:cNvPr>
          <p:cNvSpPr/>
          <p:nvPr userDrawn="1"/>
        </p:nvSpPr>
        <p:spPr>
          <a:xfrm>
            <a:off x="1" y="-9440"/>
            <a:ext cx="5463152" cy="6882938"/>
          </a:xfrm>
          <a:custGeom>
            <a:avLst/>
            <a:gdLst>
              <a:gd name="connsiteX0" fmla="*/ 0 w 7284203"/>
              <a:gd name="connsiteY0" fmla="*/ 0 h 6867440"/>
              <a:gd name="connsiteX1" fmla="*/ 7284203 w 7284203"/>
              <a:gd name="connsiteY1" fmla="*/ 0 h 6867440"/>
              <a:gd name="connsiteX2" fmla="*/ 7284203 w 7284203"/>
              <a:gd name="connsiteY2" fmla="*/ 6867440 h 6867440"/>
              <a:gd name="connsiteX3" fmla="*/ 0 w 7284203"/>
              <a:gd name="connsiteY3" fmla="*/ 6867440 h 6867440"/>
              <a:gd name="connsiteX4" fmla="*/ 0 w 7284203"/>
              <a:gd name="connsiteY4" fmla="*/ 0 h 6867440"/>
              <a:gd name="connsiteX0" fmla="*/ 0 w 7284203"/>
              <a:gd name="connsiteY0" fmla="*/ 0 h 6867440"/>
              <a:gd name="connsiteX1" fmla="*/ 7284203 w 7284203"/>
              <a:gd name="connsiteY1" fmla="*/ 0 h 6867440"/>
              <a:gd name="connsiteX2" fmla="*/ 5114441 w 7284203"/>
              <a:gd name="connsiteY2" fmla="*/ 6867440 h 6867440"/>
              <a:gd name="connsiteX3" fmla="*/ 0 w 7284203"/>
              <a:gd name="connsiteY3" fmla="*/ 6867440 h 6867440"/>
              <a:gd name="connsiteX4" fmla="*/ 0 w 7284203"/>
              <a:gd name="connsiteY4" fmla="*/ 0 h 6867440"/>
              <a:gd name="connsiteX0" fmla="*/ 0 w 7284203"/>
              <a:gd name="connsiteY0" fmla="*/ 0 h 6882938"/>
              <a:gd name="connsiteX1" fmla="*/ 7284203 w 7284203"/>
              <a:gd name="connsiteY1" fmla="*/ 0 h 6882938"/>
              <a:gd name="connsiteX2" fmla="*/ 5610386 w 7284203"/>
              <a:gd name="connsiteY2" fmla="*/ 6882938 h 6882938"/>
              <a:gd name="connsiteX3" fmla="*/ 0 w 7284203"/>
              <a:gd name="connsiteY3" fmla="*/ 6867440 h 6882938"/>
              <a:gd name="connsiteX4" fmla="*/ 0 w 7284203"/>
              <a:gd name="connsiteY4" fmla="*/ 0 h 6882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84203" h="6882938">
                <a:moveTo>
                  <a:pt x="0" y="0"/>
                </a:moveTo>
                <a:lnTo>
                  <a:pt x="7284203" y="0"/>
                </a:lnTo>
                <a:lnTo>
                  <a:pt x="5610386" y="6882938"/>
                </a:lnTo>
                <a:lnTo>
                  <a:pt x="0" y="686744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2696218-EA6F-DE53-DF14-6383AEA462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504" y="891153"/>
            <a:ext cx="2949178" cy="1600200"/>
          </a:xfrm>
        </p:spPr>
        <p:txBody>
          <a:bodyPr anchor="b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4B620EBE-30BB-D534-67D3-D8578AA683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56504" y="2491353"/>
            <a:ext cx="2949178" cy="3811588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A8B21D0-9B37-861A-95D4-6F42A4AE2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097E4-2930-9D48-A5CE-AF00B0E70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3748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Caption - White Diagon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DC36684E-7DEE-F47A-FA01-89E8EC8104A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207789" y="-9524"/>
            <a:ext cx="4936211" cy="6867524"/>
          </a:xfrm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500C207-AC1E-087B-DE95-A55BC82CAF9A}"/>
              </a:ext>
            </a:extLst>
          </p:cNvPr>
          <p:cNvSpPr/>
          <p:nvPr userDrawn="1"/>
        </p:nvSpPr>
        <p:spPr>
          <a:xfrm>
            <a:off x="1" y="0"/>
            <a:ext cx="5463152" cy="6882938"/>
          </a:xfrm>
          <a:custGeom>
            <a:avLst/>
            <a:gdLst>
              <a:gd name="connsiteX0" fmla="*/ 0 w 7284203"/>
              <a:gd name="connsiteY0" fmla="*/ 0 h 6867440"/>
              <a:gd name="connsiteX1" fmla="*/ 7284203 w 7284203"/>
              <a:gd name="connsiteY1" fmla="*/ 0 h 6867440"/>
              <a:gd name="connsiteX2" fmla="*/ 7284203 w 7284203"/>
              <a:gd name="connsiteY2" fmla="*/ 6867440 h 6867440"/>
              <a:gd name="connsiteX3" fmla="*/ 0 w 7284203"/>
              <a:gd name="connsiteY3" fmla="*/ 6867440 h 6867440"/>
              <a:gd name="connsiteX4" fmla="*/ 0 w 7284203"/>
              <a:gd name="connsiteY4" fmla="*/ 0 h 6867440"/>
              <a:gd name="connsiteX0" fmla="*/ 0 w 7284203"/>
              <a:gd name="connsiteY0" fmla="*/ 0 h 6867440"/>
              <a:gd name="connsiteX1" fmla="*/ 7284203 w 7284203"/>
              <a:gd name="connsiteY1" fmla="*/ 0 h 6867440"/>
              <a:gd name="connsiteX2" fmla="*/ 5114441 w 7284203"/>
              <a:gd name="connsiteY2" fmla="*/ 6867440 h 6867440"/>
              <a:gd name="connsiteX3" fmla="*/ 0 w 7284203"/>
              <a:gd name="connsiteY3" fmla="*/ 6867440 h 6867440"/>
              <a:gd name="connsiteX4" fmla="*/ 0 w 7284203"/>
              <a:gd name="connsiteY4" fmla="*/ 0 h 6867440"/>
              <a:gd name="connsiteX0" fmla="*/ 0 w 7284203"/>
              <a:gd name="connsiteY0" fmla="*/ 0 h 6882938"/>
              <a:gd name="connsiteX1" fmla="*/ 7284203 w 7284203"/>
              <a:gd name="connsiteY1" fmla="*/ 0 h 6882938"/>
              <a:gd name="connsiteX2" fmla="*/ 5610386 w 7284203"/>
              <a:gd name="connsiteY2" fmla="*/ 6882938 h 6882938"/>
              <a:gd name="connsiteX3" fmla="*/ 0 w 7284203"/>
              <a:gd name="connsiteY3" fmla="*/ 6867440 h 6882938"/>
              <a:gd name="connsiteX4" fmla="*/ 0 w 7284203"/>
              <a:gd name="connsiteY4" fmla="*/ 0 h 6882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84203" h="6882938">
                <a:moveTo>
                  <a:pt x="0" y="0"/>
                </a:moveTo>
                <a:lnTo>
                  <a:pt x="7284203" y="0"/>
                </a:lnTo>
                <a:lnTo>
                  <a:pt x="5610386" y="6882938"/>
                </a:lnTo>
                <a:lnTo>
                  <a:pt x="0" y="686744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2696218-EA6F-DE53-DF14-6383AEA462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6504" y="891153"/>
            <a:ext cx="2949178" cy="1600200"/>
          </a:xfrm>
        </p:spPr>
        <p:txBody>
          <a:bodyPr anchor="b">
            <a:norm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4B620EBE-30BB-D534-67D3-D8578AA683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56504" y="2491353"/>
            <a:ext cx="2949178" cy="3811588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95C32A6-36FD-B92B-21F6-F198BD244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097E4-2930-9D48-A5CE-AF00B0E70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5020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-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lack Triangle">
            <a:extLst>
              <a:ext uri="{FF2B5EF4-FFF2-40B4-BE49-F238E27FC236}">
                <a16:creationId xmlns:a16="http://schemas.microsoft.com/office/drawing/2014/main" id="{E6FF8326-7C7F-B6EE-5081-7AD19B61BF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67600" y="0"/>
            <a:ext cx="1676400" cy="6858000"/>
          </a:xfrm>
          <a:prstGeom prst="rect">
            <a:avLst/>
          </a:prstGeom>
          <a:noFill/>
        </p:spPr>
      </p:pic>
      <p:sp>
        <p:nvSpPr>
          <p:cNvPr id="6" name="Triangle 5">
            <a:extLst>
              <a:ext uri="{FF2B5EF4-FFF2-40B4-BE49-F238E27FC236}">
                <a16:creationId xmlns:a16="http://schemas.microsoft.com/office/drawing/2014/main" id="{47BD40D6-A6F9-8B8C-560F-0C7A97097E8F}"/>
              </a:ext>
            </a:extLst>
          </p:cNvPr>
          <p:cNvSpPr/>
          <p:nvPr userDrawn="1"/>
        </p:nvSpPr>
        <p:spPr>
          <a:xfrm>
            <a:off x="7466030" y="-9439"/>
            <a:ext cx="1685041" cy="6867440"/>
          </a:xfrm>
          <a:custGeom>
            <a:avLst/>
            <a:gdLst>
              <a:gd name="connsiteX0" fmla="*/ 0 w 2243579"/>
              <a:gd name="connsiteY0" fmla="*/ 0 h 6881568"/>
              <a:gd name="connsiteX1" fmla="*/ 2243579 w 2243579"/>
              <a:gd name="connsiteY1" fmla="*/ 0 h 6881568"/>
              <a:gd name="connsiteX2" fmla="*/ 2243579 w 2243579"/>
              <a:gd name="connsiteY2" fmla="*/ 6881568 h 6881568"/>
              <a:gd name="connsiteX3" fmla="*/ 0 w 2243579"/>
              <a:gd name="connsiteY3" fmla="*/ 6881568 h 6881568"/>
              <a:gd name="connsiteX4" fmla="*/ 0 w 2243579"/>
              <a:gd name="connsiteY4" fmla="*/ 0 h 6881568"/>
              <a:gd name="connsiteX0" fmla="*/ 1300899 w 2243579"/>
              <a:gd name="connsiteY0" fmla="*/ 565608 h 6881568"/>
              <a:gd name="connsiteX1" fmla="*/ 2243579 w 2243579"/>
              <a:gd name="connsiteY1" fmla="*/ 0 h 6881568"/>
              <a:gd name="connsiteX2" fmla="*/ 2243579 w 2243579"/>
              <a:gd name="connsiteY2" fmla="*/ 6881568 h 6881568"/>
              <a:gd name="connsiteX3" fmla="*/ 0 w 2243579"/>
              <a:gd name="connsiteY3" fmla="*/ 6881568 h 6881568"/>
              <a:gd name="connsiteX4" fmla="*/ 1300899 w 2243579"/>
              <a:gd name="connsiteY4" fmla="*/ 565608 h 6881568"/>
              <a:gd name="connsiteX0" fmla="*/ 1602557 w 2243579"/>
              <a:gd name="connsiteY0" fmla="*/ 18854 h 6881568"/>
              <a:gd name="connsiteX1" fmla="*/ 2243579 w 2243579"/>
              <a:gd name="connsiteY1" fmla="*/ 0 h 6881568"/>
              <a:gd name="connsiteX2" fmla="*/ 2243579 w 2243579"/>
              <a:gd name="connsiteY2" fmla="*/ 6881568 h 6881568"/>
              <a:gd name="connsiteX3" fmla="*/ 0 w 2243579"/>
              <a:gd name="connsiteY3" fmla="*/ 6881568 h 6881568"/>
              <a:gd name="connsiteX4" fmla="*/ 1602557 w 2243579"/>
              <a:gd name="connsiteY4" fmla="*/ 18854 h 6881568"/>
              <a:gd name="connsiteX0" fmla="*/ 1319753 w 1960775"/>
              <a:gd name="connsiteY0" fmla="*/ 18854 h 6881568"/>
              <a:gd name="connsiteX1" fmla="*/ 1960775 w 1960775"/>
              <a:gd name="connsiteY1" fmla="*/ 0 h 6881568"/>
              <a:gd name="connsiteX2" fmla="*/ 1960775 w 1960775"/>
              <a:gd name="connsiteY2" fmla="*/ 6881568 h 6881568"/>
              <a:gd name="connsiteX3" fmla="*/ 0 w 1960775"/>
              <a:gd name="connsiteY3" fmla="*/ 6806154 h 6881568"/>
              <a:gd name="connsiteX4" fmla="*/ 1319753 w 1960775"/>
              <a:gd name="connsiteY4" fmla="*/ 18854 h 6881568"/>
              <a:gd name="connsiteX0" fmla="*/ 1593130 w 2234152"/>
              <a:gd name="connsiteY0" fmla="*/ 18854 h 6881569"/>
              <a:gd name="connsiteX1" fmla="*/ 2234152 w 2234152"/>
              <a:gd name="connsiteY1" fmla="*/ 0 h 6881569"/>
              <a:gd name="connsiteX2" fmla="*/ 2234152 w 2234152"/>
              <a:gd name="connsiteY2" fmla="*/ 6881568 h 6881569"/>
              <a:gd name="connsiteX3" fmla="*/ 0 w 2234152"/>
              <a:gd name="connsiteY3" fmla="*/ 6881569 h 6881569"/>
              <a:gd name="connsiteX4" fmla="*/ 1593130 w 2234152"/>
              <a:gd name="connsiteY4" fmla="*/ 18854 h 6881569"/>
              <a:gd name="connsiteX0" fmla="*/ 1583717 w 2234152"/>
              <a:gd name="connsiteY0" fmla="*/ 9420 h 6881569"/>
              <a:gd name="connsiteX1" fmla="*/ 2234152 w 2234152"/>
              <a:gd name="connsiteY1" fmla="*/ 0 h 6881569"/>
              <a:gd name="connsiteX2" fmla="*/ 2234152 w 2234152"/>
              <a:gd name="connsiteY2" fmla="*/ 6881568 h 6881569"/>
              <a:gd name="connsiteX3" fmla="*/ 0 w 2234152"/>
              <a:gd name="connsiteY3" fmla="*/ 6881569 h 6881569"/>
              <a:gd name="connsiteX4" fmla="*/ 1583717 w 2234152"/>
              <a:gd name="connsiteY4" fmla="*/ 9420 h 6881569"/>
              <a:gd name="connsiteX0" fmla="*/ 1583717 w 2243566"/>
              <a:gd name="connsiteY0" fmla="*/ 0 h 6872149"/>
              <a:gd name="connsiteX1" fmla="*/ 2243566 w 2243566"/>
              <a:gd name="connsiteY1" fmla="*/ 12 h 6872149"/>
              <a:gd name="connsiteX2" fmla="*/ 2234152 w 2243566"/>
              <a:gd name="connsiteY2" fmla="*/ 6872148 h 6872149"/>
              <a:gd name="connsiteX3" fmla="*/ 0 w 2243566"/>
              <a:gd name="connsiteY3" fmla="*/ 6872149 h 6872149"/>
              <a:gd name="connsiteX4" fmla="*/ 1583717 w 2243566"/>
              <a:gd name="connsiteY4" fmla="*/ 0 h 6872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43566" h="6872149">
                <a:moveTo>
                  <a:pt x="1583717" y="0"/>
                </a:moveTo>
                <a:lnTo>
                  <a:pt x="2243566" y="12"/>
                </a:lnTo>
                <a:lnTo>
                  <a:pt x="2234152" y="6872148"/>
                </a:lnTo>
                <a:lnTo>
                  <a:pt x="0" y="6872149"/>
                </a:lnTo>
                <a:lnTo>
                  <a:pt x="1583717" y="0"/>
                </a:lnTo>
                <a:close/>
              </a:path>
            </a:pathLst>
          </a:custGeom>
          <a:solidFill>
            <a:srgbClr val="CFB9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11870E27-202E-F717-3FB6-D69451DF13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3803" y="2466281"/>
            <a:ext cx="5986234" cy="719757"/>
          </a:xfrm>
        </p:spPr>
        <p:txBody>
          <a:bodyPr>
            <a:noAutofit/>
          </a:bodyPr>
          <a:lstStyle>
            <a:lvl1pPr>
              <a:defRPr sz="7200" cap="none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F3E966E-ACAB-E285-70D0-66AC08DF138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3255" y="3434011"/>
            <a:ext cx="5905925" cy="44926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>
                <a:solidFill>
                  <a:schemeClr val="bg2"/>
                </a:solidFill>
                <a:latin typeface="+mn-lt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add contact info</a:t>
            </a:r>
          </a:p>
        </p:txBody>
      </p:sp>
      <p:pic>
        <p:nvPicPr>
          <p:cNvPr id="3" name="Purdue Logo" descr="Purdue Logo">
            <a:extLst>
              <a:ext uri="{FF2B5EF4-FFF2-40B4-BE49-F238E27FC236}">
                <a16:creationId xmlns:a16="http://schemas.microsoft.com/office/drawing/2014/main" id="{7C34ED6E-B67E-0025-71C7-DB53F464968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7443" y="5853639"/>
            <a:ext cx="2164600" cy="387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6539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- Gol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lack Triangle">
            <a:extLst>
              <a:ext uri="{FF2B5EF4-FFF2-40B4-BE49-F238E27FC236}">
                <a16:creationId xmlns:a16="http://schemas.microsoft.com/office/drawing/2014/main" id="{E6FF8326-7C7F-B6EE-5081-7AD19B61BF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67600" y="0"/>
            <a:ext cx="1676400" cy="6858000"/>
          </a:xfrm>
          <a:prstGeom prst="rect">
            <a:avLst/>
          </a:prstGeom>
          <a:noFill/>
        </p:spPr>
      </p:pic>
      <p:sp>
        <p:nvSpPr>
          <p:cNvPr id="3" name="Title 6">
            <a:extLst>
              <a:ext uri="{FF2B5EF4-FFF2-40B4-BE49-F238E27FC236}">
                <a16:creationId xmlns:a16="http://schemas.microsoft.com/office/drawing/2014/main" id="{1648B145-A545-0D6D-AFF0-0F715C9075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3803" y="2466281"/>
            <a:ext cx="5986234" cy="719757"/>
          </a:xfrm>
        </p:spPr>
        <p:txBody>
          <a:bodyPr>
            <a:noAutofit/>
          </a:bodyPr>
          <a:lstStyle>
            <a:lvl1pPr>
              <a:defRPr sz="720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E3D40940-377F-6BBC-02CB-083B672BF56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3255" y="3434011"/>
            <a:ext cx="5905925" cy="44926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>
                <a:solidFill>
                  <a:schemeClr val="tx1"/>
                </a:solidFill>
                <a:latin typeface="+mn-lt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add contact info</a:t>
            </a:r>
          </a:p>
        </p:txBody>
      </p:sp>
      <p:pic>
        <p:nvPicPr>
          <p:cNvPr id="6" name="Purdue Logo" descr="Purdue Logo">
            <a:extLst>
              <a:ext uri="{FF2B5EF4-FFF2-40B4-BE49-F238E27FC236}">
                <a16:creationId xmlns:a16="http://schemas.microsoft.com/office/drawing/2014/main" id="{0A142358-0FE4-9B97-6440-26990DA3296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7443" y="5843190"/>
            <a:ext cx="2164600" cy="387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0253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34176D92-8FAB-782E-E607-5D0C5CC9C2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FDAFB6-8BB6-ADBB-6574-5B0C25E7BD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229" y="5049077"/>
            <a:ext cx="8450036" cy="685801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5FF931D0-D7E7-D9E1-3CCC-83299A09228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59229" y="5754757"/>
            <a:ext cx="8450036" cy="449263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2000" b="1">
                <a:solidFill>
                  <a:schemeClr val="tx1"/>
                </a:solidFill>
                <a:latin typeface="+mn-lt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Subtitle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8D1B22C-85ED-0FDF-E153-688207C390D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46097E4-2930-9D48-A5CE-AF00B0E70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611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DC36684E-7DEE-F47A-FA01-89E8EC8104A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-9525"/>
            <a:ext cx="9144000" cy="6892463"/>
          </a:xfrm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604212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urdue Logo" descr="Purdue Logo">
            <a:extLst>
              <a:ext uri="{FF2B5EF4-FFF2-40B4-BE49-F238E27FC236}">
                <a16:creationId xmlns:a16="http://schemas.microsoft.com/office/drawing/2014/main" id="{0DA2E29B-51BD-9EF7-2A62-D2F86A01EE5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2900" y="6269785"/>
            <a:ext cx="1722665" cy="308353"/>
          </a:xfrm>
          <a:prstGeom prst="rect">
            <a:avLst/>
          </a:prstGeom>
        </p:spPr>
      </p:pic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EA1DABA-769B-1407-1BFC-75930C1DE7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2900" y="954291"/>
            <a:ext cx="8458200" cy="365760"/>
          </a:xfrm>
        </p:spPr>
        <p:txBody>
          <a:bodyPr>
            <a:noAutofit/>
          </a:bodyPr>
          <a:lstStyle>
            <a:lvl1pPr marL="0" indent="0" algn="l">
              <a:buNone/>
              <a:defRPr sz="2000" baseline="0">
                <a:solidFill>
                  <a:schemeClr val="accent4">
                    <a:lumMod val="65000"/>
                  </a:schemeClr>
                </a:solidFill>
                <a:latin typeface="Franklin Gothic Medium Cond" panose="020B0606030402020204" pitchFamily="34" charset="0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6A937CB7-FF71-AF7C-945C-0E285D7B2D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2900" y="1543324"/>
            <a:ext cx="8450035" cy="4454706"/>
          </a:xfrm>
        </p:spPr>
        <p:txBody>
          <a:bodyPr numCol="1">
            <a:noAutofit/>
          </a:bodyPr>
          <a:lstStyle>
            <a:lvl1pPr marL="0" indent="0" algn="l" fontAlgn="t">
              <a:buFontTx/>
              <a:buNone/>
              <a:defRPr sz="1800" baseline="0">
                <a:latin typeface="Franklin Gothic Book" panose="020B0503020102020204" pitchFamily="34" charset="0"/>
              </a:defRPr>
            </a:lvl1pPr>
            <a:lvl2pPr marL="342900" indent="0" algn="l">
              <a:buFontTx/>
              <a:buNone/>
              <a:defRPr sz="1350"/>
            </a:lvl2pPr>
            <a:lvl3pPr marL="685800" indent="0" algn="l">
              <a:buFontTx/>
              <a:buNone/>
              <a:defRPr sz="1350"/>
            </a:lvl3pPr>
            <a:lvl4pPr marL="1028700" indent="0" algn="l">
              <a:buFontTx/>
              <a:buNone/>
              <a:defRPr sz="1350"/>
            </a:lvl4pPr>
            <a:lvl5pPr marL="1371600" indent="0" algn="l">
              <a:buFontTx/>
              <a:buNone/>
              <a:defRPr sz="13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9AF8687-CA4E-66EB-17A8-BE41F3023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D1EDF2-6497-CC90-CFD1-1F7C473B2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097E4-2930-9D48-A5CE-AF00B0E70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43251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Copy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urdue Logo" descr="Purdue Logo">
            <a:extLst>
              <a:ext uri="{FF2B5EF4-FFF2-40B4-BE49-F238E27FC236}">
                <a16:creationId xmlns:a16="http://schemas.microsoft.com/office/drawing/2014/main" id="{0DA2E29B-51BD-9EF7-2A62-D2F86A01EE5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2900" y="6269785"/>
            <a:ext cx="1722665" cy="308353"/>
          </a:xfrm>
          <a:prstGeom prst="rect">
            <a:avLst/>
          </a:prstGeom>
        </p:spPr>
      </p:pic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EA1DABA-769B-1407-1BFC-75930C1DE7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2900" y="954291"/>
            <a:ext cx="8458200" cy="365760"/>
          </a:xfrm>
        </p:spPr>
        <p:txBody>
          <a:bodyPr>
            <a:noAutofit/>
          </a:bodyPr>
          <a:lstStyle>
            <a:lvl1pPr marL="0" indent="0" algn="l">
              <a:buNone/>
              <a:defRPr sz="2000" baseline="0">
                <a:solidFill>
                  <a:schemeClr val="accent4">
                    <a:lumMod val="65000"/>
                  </a:schemeClr>
                </a:solidFill>
                <a:latin typeface="Franklin Gothic Medium Cond" panose="020B0606030402020204" pitchFamily="34" charset="0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6A937CB7-FF71-AF7C-945C-0E285D7B2D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2900" y="1543324"/>
            <a:ext cx="8450035" cy="4454706"/>
          </a:xfrm>
        </p:spPr>
        <p:txBody>
          <a:bodyPr numCol="1">
            <a:noAutofit/>
          </a:bodyPr>
          <a:lstStyle>
            <a:lvl1pPr marL="0" indent="0" algn="l" fontAlgn="t">
              <a:buFontTx/>
              <a:buNone/>
              <a:defRPr sz="1800" baseline="0">
                <a:latin typeface="Franklin Gothic Book" panose="020B0503020102020204" pitchFamily="34" charset="0"/>
              </a:defRPr>
            </a:lvl1pPr>
            <a:lvl2pPr marL="342900" indent="0" algn="l">
              <a:buFontTx/>
              <a:buNone/>
              <a:defRPr sz="1350"/>
            </a:lvl2pPr>
            <a:lvl3pPr marL="685800" indent="0" algn="l">
              <a:buFontTx/>
              <a:buNone/>
              <a:defRPr sz="1350"/>
            </a:lvl3pPr>
            <a:lvl4pPr marL="1028700" indent="0" algn="l">
              <a:buFontTx/>
              <a:buNone/>
              <a:defRPr sz="1350"/>
            </a:lvl4pPr>
            <a:lvl5pPr marL="1371600" indent="0" algn="l">
              <a:buFontTx/>
              <a:buNone/>
              <a:defRPr sz="13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9AF8687-CA4E-66EB-17A8-BE41F3023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84AF65-E927-86B0-FC60-81F49DC61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097E4-2930-9D48-A5CE-AF00B0E70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87232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6628D381-488B-4C1C-32F0-1D389C1FF7E3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351064" y="1543324"/>
            <a:ext cx="8450036" cy="445470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700"/>
            </a:lvl2pPr>
            <a:lvl3pPr>
              <a:defRPr sz="1600"/>
            </a:lvl3pPr>
            <a:lvl4pPr>
              <a:defRPr sz="1125"/>
            </a:lvl4pPr>
            <a:lvl5pPr>
              <a:defRPr sz="105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5EE0A7E-143D-2A83-397F-55801DA066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13">
            <a:extLst>
              <a:ext uri="{FF2B5EF4-FFF2-40B4-BE49-F238E27FC236}">
                <a16:creationId xmlns:a16="http://schemas.microsoft.com/office/drawing/2014/main" id="{65EE62C3-A7DA-7701-DE4B-C1A290C4FA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2900" y="954291"/>
            <a:ext cx="8458200" cy="365760"/>
          </a:xfrm>
        </p:spPr>
        <p:txBody>
          <a:bodyPr>
            <a:noAutofit/>
          </a:bodyPr>
          <a:lstStyle>
            <a:lvl1pPr marL="0" indent="0" algn="l">
              <a:buNone/>
              <a:defRPr sz="2000" baseline="0">
                <a:solidFill>
                  <a:schemeClr val="accent4">
                    <a:lumMod val="65000"/>
                  </a:schemeClr>
                </a:solidFill>
                <a:latin typeface="Franklin Gothic Medium Cond" panose="020B0606030402020204" pitchFamily="34" charset="0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pic>
        <p:nvPicPr>
          <p:cNvPr id="7" name="Purdue Logo" descr="Purdue Logo">
            <a:extLst>
              <a:ext uri="{FF2B5EF4-FFF2-40B4-BE49-F238E27FC236}">
                <a16:creationId xmlns:a16="http://schemas.microsoft.com/office/drawing/2014/main" id="{E5D3423E-06BB-9735-48C8-9AC2842045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2900" y="6269785"/>
            <a:ext cx="1722665" cy="308353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3AE2ED7-F46C-3808-A251-0EE750182D4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46097E4-2930-9D48-A5CE-AF00B0E70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90368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Content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C9742D-9D8E-3928-8B2A-C7202DA72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D59E3ED-7921-E7F3-A0A2-0467597EF7ED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351065" y="1543324"/>
            <a:ext cx="4059877" cy="43903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700"/>
            </a:lvl2pPr>
            <a:lvl3pPr>
              <a:defRPr sz="1600"/>
            </a:lvl3pPr>
            <a:lvl4pPr>
              <a:defRPr sz="1125"/>
            </a:lvl4pPr>
            <a:lvl5pPr>
              <a:defRPr sz="105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F449F3F-4187-E891-E28D-ABAA40118134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731868" y="1543324"/>
            <a:ext cx="4069232" cy="43903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700"/>
            </a:lvl2pPr>
            <a:lvl3pPr>
              <a:defRPr sz="1600"/>
            </a:lvl3pPr>
            <a:lvl4pPr>
              <a:defRPr sz="1125"/>
            </a:lvl4pPr>
            <a:lvl5pPr>
              <a:defRPr sz="105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3" name="Text Placeholder 13">
            <a:extLst>
              <a:ext uri="{FF2B5EF4-FFF2-40B4-BE49-F238E27FC236}">
                <a16:creationId xmlns:a16="http://schemas.microsoft.com/office/drawing/2014/main" id="{5FC4CE19-DA95-2729-993D-BB0D45B6B56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2900" y="954291"/>
            <a:ext cx="8458200" cy="365760"/>
          </a:xfrm>
        </p:spPr>
        <p:txBody>
          <a:bodyPr>
            <a:noAutofit/>
          </a:bodyPr>
          <a:lstStyle>
            <a:lvl1pPr marL="0" indent="0" algn="l">
              <a:buNone/>
              <a:defRPr sz="2000" baseline="0">
                <a:solidFill>
                  <a:schemeClr val="accent4">
                    <a:lumMod val="65000"/>
                  </a:schemeClr>
                </a:solidFill>
                <a:latin typeface="Franklin Gothic Medium Cond" panose="020B0606030402020204" pitchFamily="34" charset="0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pic>
        <p:nvPicPr>
          <p:cNvPr id="4" name="Purdue Logo" descr="Purdue Logo">
            <a:extLst>
              <a:ext uri="{FF2B5EF4-FFF2-40B4-BE49-F238E27FC236}">
                <a16:creationId xmlns:a16="http://schemas.microsoft.com/office/drawing/2014/main" id="{EDABB844-3818-42EE-9372-04EA0739080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2900" y="6269785"/>
            <a:ext cx="1722665" cy="308353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89B2E1-CAD7-D7BC-B523-9F175D33368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46097E4-2930-9D48-A5CE-AF00B0E70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9634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Content -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C9742D-9D8E-3928-8B2A-C7202DA72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D59E3ED-7921-E7F3-A0A2-0467597EF7ED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351066" y="1543324"/>
            <a:ext cx="2630674" cy="43903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700"/>
            </a:lvl2pPr>
            <a:lvl3pPr>
              <a:defRPr sz="1600"/>
            </a:lvl3pPr>
            <a:lvl4pPr>
              <a:defRPr sz="1125"/>
            </a:lvl4pPr>
            <a:lvl5pPr>
              <a:defRPr sz="105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6D77F14-E88B-D0A5-6F63-E4DA45A7CD6B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3256663" y="1543324"/>
            <a:ext cx="2630674" cy="439033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700"/>
            </a:lvl2pPr>
            <a:lvl3pPr>
              <a:defRPr sz="1600"/>
            </a:lvl3pPr>
            <a:lvl4pPr>
              <a:defRPr sz="1125"/>
            </a:lvl4pPr>
            <a:lvl5pPr>
              <a:defRPr sz="105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5A95E987-1BAB-5DE6-3A52-75935C62985E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6182353" y="1543323"/>
            <a:ext cx="2630674" cy="439033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700"/>
            </a:lvl2pPr>
            <a:lvl3pPr>
              <a:defRPr sz="1600"/>
            </a:lvl3pPr>
            <a:lvl4pPr>
              <a:defRPr sz="1125"/>
            </a:lvl4pPr>
            <a:lvl5pPr>
              <a:defRPr sz="105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3" name="Text Placeholder 13">
            <a:extLst>
              <a:ext uri="{FF2B5EF4-FFF2-40B4-BE49-F238E27FC236}">
                <a16:creationId xmlns:a16="http://schemas.microsoft.com/office/drawing/2014/main" id="{5CA31FF2-2F1A-7D0F-36B0-1773F6A9AB3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2900" y="954291"/>
            <a:ext cx="8458200" cy="365760"/>
          </a:xfrm>
        </p:spPr>
        <p:txBody>
          <a:bodyPr>
            <a:noAutofit/>
          </a:bodyPr>
          <a:lstStyle>
            <a:lvl1pPr marL="0" indent="0" algn="l">
              <a:buNone/>
              <a:defRPr sz="2000" baseline="0">
                <a:solidFill>
                  <a:schemeClr val="accent4">
                    <a:lumMod val="65000"/>
                  </a:schemeClr>
                </a:solidFill>
                <a:latin typeface="Franklin Gothic Medium Cond" panose="020B0606030402020204" pitchFamily="34" charset="0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pic>
        <p:nvPicPr>
          <p:cNvPr id="5" name="Purdue Logo" descr="Purdue Logo">
            <a:extLst>
              <a:ext uri="{FF2B5EF4-FFF2-40B4-BE49-F238E27FC236}">
                <a16:creationId xmlns:a16="http://schemas.microsoft.com/office/drawing/2014/main" id="{ED36B521-DA27-439D-D385-E7825E54C2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2900" y="6269785"/>
            <a:ext cx="1722665" cy="308353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D1B1CBC-6790-5C40-1FCC-1AF80EF7DE26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346097E4-2930-9D48-A5CE-AF00B0E70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714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AAF61CC-58D4-72CE-66CA-BFE87D085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064" y="385004"/>
            <a:ext cx="8450036" cy="5890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slide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FD4295-B2CD-F1FF-F99B-B267D1740F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1064" y="1192696"/>
            <a:ext cx="8450036" cy="48379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C510E42B-CA01-3C5C-40BB-5E88C5A092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700963" y="6290433"/>
            <a:ext cx="11001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6097E4-2930-9D48-A5CE-AF00B0E70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614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6" r:id="rId2"/>
    <p:sldLayoutId id="2147483702" r:id="rId3"/>
    <p:sldLayoutId id="2147483708" r:id="rId4"/>
    <p:sldLayoutId id="2147483687" r:id="rId5"/>
    <p:sldLayoutId id="2147483714" r:id="rId6"/>
    <p:sldLayoutId id="2147483688" r:id="rId7"/>
    <p:sldLayoutId id="2147483650" r:id="rId8"/>
    <p:sldLayoutId id="2147483701" r:id="rId9"/>
    <p:sldLayoutId id="2147483711" r:id="rId10"/>
    <p:sldLayoutId id="2147483712" r:id="rId11"/>
    <p:sldLayoutId id="2147483656" r:id="rId12"/>
    <p:sldLayoutId id="2147483706" r:id="rId13"/>
    <p:sldLayoutId id="2147483705" r:id="rId14"/>
    <p:sldLayoutId id="2147483707" r:id="rId15"/>
    <p:sldLayoutId id="2147483713" r:id="rId16"/>
    <p:sldLayoutId id="2147483709" r:id="rId17"/>
    <p:sldLayoutId id="2147483710" r:id="rId18"/>
    <p:sldLayoutId id="2147483653" r:id="rId19"/>
    <p:sldLayoutId id="2147483690" r:id="rId20"/>
    <p:sldLayoutId id="2147483704" r:id="rId21"/>
    <p:sldLayoutId id="2147483692" r:id="rId22"/>
    <p:sldLayoutId id="2147483693" r:id="rId23"/>
    <p:sldLayoutId id="2147483691" r:id="rId24"/>
    <p:sldLayoutId id="2147483703" r:id="rId25"/>
  </p:sldLayoutIdLst>
  <p:hf hdr="0" ftr="0" dt="0"/>
  <p:txStyles>
    <p:titleStyle>
      <a:lvl1pPr algn="l" defTabSz="685800" rtl="0" eaLnBrk="1" fontAlgn="t" latinLnBrk="0" hangingPunct="1">
        <a:lnSpc>
          <a:spcPct val="90000"/>
        </a:lnSpc>
        <a:spcBef>
          <a:spcPct val="0"/>
        </a:spcBef>
        <a:buNone/>
        <a:defRPr lang="en-US" sz="3600" b="0" i="1" kern="1200" cap="none" baseline="0" dirty="0">
          <a:solidFill>
            <a:schemeClr val="tx1"/>
          </a:solidFill>
          <a:latin typeface="Franklin Gothic Medium Cond" panose="020B0606030402020204" pitchFamily="34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Wingdings" pitchFamily="2" charset="2"/>
        <a:buChar char="§"/>
        <a:defRPr sz="1800" b="0" i="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" pitchFamily="2" charset="2"/>
        <a:buChar char="§"/>
        <a:defRPr sz="1700" b="0" i="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" pitchFamily="2" charset="2"/>
        <a:buChar char="§"/>
        <a:defRPr sz="1600" b="0" i="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" pitchFamily="2" charset="2"/>
        <a:buChar char="§"/>
        <a:defRPr sz="1200" b="0" i="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0" algn="l" defTabSz="685800" rtl="0" eaLnBrk="1" latinLnBrk="0" hangingPunct="1">
        <a:lnSpc>
          <a:spcPct val="90000"/>
        </a:lnSpc>
        <a:spcBef>
          <a:spcPts val="375"/>
        </a:spcBef>
        <a:buFont typeface="Wingdings" pitchFamily="2" charset="2"/>
        <a:buNone/>
        <a:defRPr sz="1050" b="0" i="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jpe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png"/><Relationship Id="rId18" Type="http://schemas.openxmlformats.org/officeDocument/2006/relationships/image" Target="../media/image43.png"/><Relationship Id="rId3" Type="http://schemas.openxmlformats.org/officeDocument/2006/relationships/image" Target="../media/image2.emf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17" Type="http://schemas.openxmlformats.org/officeDocument/2006/relationships/image" Target="../media/image42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4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emf"/><Relationship Id="rId11" Type="http://schemas.openxmlformats.org/officeDocument/2006/relationships/image" Target="../media/image36.png"/><Relationship Id="rId5" Type="http://schemas.openxmlformats.org/officeDocument/2006/relationships/image" Target="../media/image30.emf"/><Relationship Id="rId15" Type="http://schemas.openxmlformats.org/officeDocument/2006/relationships/image" Target="../media/image40.png"/><Relationship Id="rId10" Type="http://schemas.openxmlformats.org/officeDocument/2006/relationships/image" Target="../media/image35.png"/><Relationship Id="rId4" Type="http://schemas.openxmlformats.org/officeDocument/2006/relationships/image" Target="../media/image3.emf"/><Relationship Id="rId9" Type="http://schemas.openxmlformats.org/officeDocument/2006/relationships/image" Target="../media/image34.png"/><Relationship Id="rId14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DF09A7-CF48-9701-322A-A0BBD1C2F6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028" y="1012050"/>
            <a:ext cx="7144105" cy="534037"/>
          </a:xfrm>
        </p:spPr>
        <p:txBody>
          <a:bodyPr/>
          <a:lstStyle/>
          <a:p>
            <a:r>
              <a:rPr lang="en-US" dirty="0"/>
              <a:t>Assessing the Thermochemical Properties of Organometallics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91BF94-59A9-105F-273E-B29E440F250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7867" y="2038280"/>
            <a:ext cx="7144105" cy="449263"/>
          </a:xfrm>
        </p:spPr>
        <p:txBody>
          <a:bodyPr/>
          <a:lstStyle/>
          <a:p>
            <a:pPr algn="ctr"/>
            <a:r>
              <a:rPr lang="en-US" sz="2800" dirty="0">
                <a:solidFill>
                  <a:schemeClr val="bg2"/>
                </a:solidFill>
              </a:rPr>
              <a:t>Andrew Devlin </a:t>
            </a:r>
          </a:p>
          <a:p>
            <a:pPr algn="ctr"/>
            <a:r>
              <a:rPr lang="en-US" sz="1800" dirty="0"/>
              <a:t>Purdue University – Johnson Matthey</a:t>
            </a:r>
          </a:p>
          <a:p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218A17-096C-AED1-C745-D58ECF2EFEF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314345" y="2979737"/>
            <a:ext cx="7144105" cy="449263"/>
          </a:xfrm>
        </p:spPr>
        <p:txBody>
          <a:bodyPr/>
          <a:lstStyle/>
          <a:p>
            <a:fld id="{B0E07FBD-239D-AA49-9147-F0C0929C1B1D}" type="datetime1">
              <a:rPr lang="en-US" smtClean="0"/>
              <a:t>5/19/2026</a:t>
            </a:fld>
            <a:endParaRPr lang="en-US" dirty="0"/>
          </a:p>
        </p:txBody>
      </p:sp>
      <p:pic>
        <p:nvPicPr>
          <p:cNvPr id="1027" name="Picture 3" descr="Johnson Matthey">
            <a:extLst>
              <a:ext uri="{FF2B5EF4-FFF2-40B4-BE49-F238E27FC236}">
                <a16:creationId xmlns:a16="http://schemas.microsoft.com/office/drawing/2014/main" id="{D8955BB2-FD7E-B5F9-CAFB-21BDB6B76B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5724" y="5845950"/>
            <a:ext cx="3701928" cy="449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49970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1C8DAD-543D-1F26-BC94-F35560B926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51615" y="1849483"/>
            <a:ext cx="3847445" cy="430757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342900">
              <a:buFont typeface="Arial" pitchFamily="2" charset="2"/>
              <a:buChar char="•"/>
            </a:pPr>
            <a:r>
              <a:rPr lang="en-US"/>
              <a:t>Molecule is extremely bulky and did not run correctly</a:t>
            </a:r>
          </a:p>
          <a:p>
            <a:pPr marL="342900" indent="-342900">
              <a:buFont typeface="Arial" pitchFamily="2" charset="2"/>
              <a:buChar char="•"/>
            </a:pPr>
            <a:r>
              <a:rPr lang="en-US"/>
              <a:t>1. All </a:t>
            </a:r>
            <a:r>
              <a:rPr lang="en-US">
                <a:solidFill>
                  <a:srgbClr val="FF0000"/>
                </a:solidFill>
              </a:rPr>
              <a:t>cyclohexane rings</a:t>
            </a:r>
            <a:r>
              <a:rPr lang="en-US" dirty="0"/>
              <a:t> </a:t>
            </a:r>
            <a:r>
              <a:rPr lang="en-US"/>
              <a:t>substituted for methyl groups</a:t>
            </a:r>
          </a:p>
          <a:p>
            <a:pPr marL="342900" indent="-342900">
              <a:buFont typeface="Arial" pitchFamily="2" charset="2"/>
              <a:buChar char="•"/>
            </a:pPr>
            <a:r>
              <a:rPr lang="en-US"/>
              <a:t>2. All </a:t>
            </a:r>
            <a:r>
              <a:rPr lang="en-US">
                <a:solidFill>
                  <a:srgbClr val="0070C0"/>
                </a:solidFill>
              </a:rPr>
              <a:t>isopropyl groups</a:t>
            </a:r>
            <a:r>
              <a:rPr lang="en-US"/>
              <a:t> eliminated</a:t>
            </a:r>
          </a:p>
          <a:p>
            <a:pPr marL="342900" indent="-342900">
              <a:buFont typeface="Arial" pitchFamily="2" charset="2"/>
              <a:buChar char="•"/>
            </a:pPr>
            <a:r>
              <a:rPr lang="en-US" dirty="0"/>
              <a:t>2nd Run: 44% error </a:t>
            </a:r>
            <a:r>
              <a:rPr lang="en-US" dirty="0" err="1"/>
              <a:t>ΔHf</a:t>
            </a:r>
            <a:r>
              <a:rPr lang="en-US" dirty="0"/>
              <a:t>, 1.8% error </a:t>
            </a:r>
            <a:r>
              <a:rPr lang="en-US" dirty="0" err="1"/>
              <a:t>ΔHc</a:t>
            </a:r>
            <a:r>
              <a:rPr lang="en-US" dirty="0"/>
              <a:t> </a:t>
            </a:r>
            <a:endParaRPr lang="el-GR" sz="3200" i="1" dirty="0">
              <a:latin typeface="Franklin Gothic Medium Cond"/>
            </a:endParaRPr>
          </a:p>
          <a:p>
            <a:pPr marL="342900" indent="-342900">
              <a:buFont typeface="Arial" pitchFamily="2" charset="2"/>
              <a:buChar char="•"/>
            </a:pPr>
            <a:r>
              <a:rPr lang="en-US" dirty="0"/>
              <a:t>3. Removed an Ipso Carbon </a:t>
            </a:r>
            <a:r>
              <a:rPr lang="en-US"/>
              <a:t>Interaction</a:t>
            </a:r>
          </a:p>
          <a:p>
            <a:pPr marL="342900" indent="-342900">
              <a:buFont typeface="Arial" pitchFamily="2" charset="2"/>
              <a:buChar char="•"/>
            </a:pPr>
            <a:r>
              <a:rPr lang="en-US" dirty="0"/>
              <a:t>3rd Run: 14% error </a:t>
            </a:r>
            <a:r>
              <a:rPr lang="en-US" dirty="0" err="1"/>
              <a:t>ΔHf</a:t>
            </a:r>
            <a:r>
              <a:rPr lang="en-US" dirty="0"/>
              <a:t>, 0.5% error </a:t>
            </a:r>
            <a:r>
              <a:rPr lang="en-US" dirty="0" err="1"/>
              <a:t>ΔHc</a:t>
            </a:r>
            <a:endParaRPr lang="en-US" sz="3200" i="1" dirty="0" err="1">
              <a:latin typeface="Franklin Gothic Medium Cond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14719D3-0B67-A5D4-0420-4F669EB3CA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Franklin Gothic Medium Cond"/>
              </a:rPr>
              <a:t>Gen 3 </a:t>
            </a:r>
            <a:r>
              <a:rPr lang="en-US" err="1">
                <a:latin typeface="Franklin Gothic Medium Cond"/>
              </a:rPr>
              <a:t>BrettPhos</a:t>
            </a:r>
            <a:r>
              <a:rPr lang="en-US">
                <a:latin typeface="Franklin Gothic Medium Cond"/>
              </a:rPr>
              <a:t> – Case Study</a:t>
            </a:r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4DAB3AE-2F0C-B6F3-A671-2B877D9EA3D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US">
                <a:latin typeface="Franklin Gothic Medium Cond"/>
              </a:rPr>
              <a:t>The Best Result from this Study</a:t>
            </a:r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646FAB4-C031-A7FA-B406-0C693D7683E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46097E4-2930-9D48-A5CE-AF00B0E70697}" type="slidenum">
              <a:rPr lang="en-US" smtClean="0"/>
              <a:t>10</a:t>
            </a:fld>
            <a:endParaRPr lang="en-US"/>
          </a:p>
        </p:txBody>
      </p:sp>
      <p:pic>
        <p:nvPicPr>
          <p:cNvPr id="9" name="Picture 8" descr="A diagram of a molecule&#10;&#10;AI-generated content may be incorrect.">
            <a:extLst>
              <a:ext uri="{FF2B5EF4-FFF2-40B4-BE49-F238E27FC236}">
                <a16:creationId xmlns:a16="http://schemas.microsoft.com/office/drawing/2014/main" id="{361D8631-B618-6FAB-A985-EED8F35EBF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2" y="2259466"/>
            <a:ext cx="2471739" cy="2288043"/>
          </a:xfrm>
          <a:prstGeom prst="rect">
            <a:avLst/>
          </a:prstGeom>
        </p:spPr>
      </p:pic>
      <p:pic>
        <p:nvPicPr>
          <p:cNvPr id="10" name="Picture 9" descr="A structure of chemical formula&#10;&#10;AI-generated content may be incorrect.">
            <a:extLst>
              <a:ext uri="{FF2B5EF4-FFF2-40B4-BE49-F238E27FC236}">
                <a16:creationId xmlns:a16="http://schemas.microsoft.com/office/drawing/2014/main" id="{15C0FBA9-B142-CDF2-07A6-B9E06091D2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0518" y="2268992"/>
            <a:ext cx="2479902" cy="2289402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451CEA16-FBC1-A343-6D24-22F47ECBE109}"/>
              </a:ext>
            </a:extLst>
          </p:cNvPr>
          <p:cNvSpPr/>
          <p:nvPr/>
        </p:nvSpPr>
        <p:spPr>
          <a:xfrm>
            <a:off x="4126365" y="4046083"/>
            <a:ext cx="342901" cy="281669"/>
          </a:xfrm>
          <a:prstGeom prst="ellipse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00CFE49-B669-729D-968C-FA5CB77BBE66}"/>
              </a:ext>
            </a:extLst>
          </p:cNvPr>
          <p:cNvSpPr/>
          <p:nvPr/>
        </p:nvSpPr>
        <p:spPr>
          <a:xfrm>
            <a:off x="3512683" y="3471861"/>
            <a:ext cx="342901" cy="281669"/>
          </a:xfrm>
          <a:prstGeom prst="ellipse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14FDDB6F-3932-54B7-987B-7D48BD4FF630}"/>
              </a:ext>
            </a:extLst>
          </p:cNvPr>
          <p:cNvSpPr/>
          <p:nvPr/>
        </p:nvSpPr>
        <p:spPr>
          <a:xfrm>
            <a:off x="4505325" y="3314016"/>
            <a:ext cx="373516" cy="312285"/>
          </a:xfrm>
          <a:prstGeom prst="ellipse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5C6FFF2-C32D-7DD1-5A33-1A461AC4A3B3}"/>
              </a:ext>
            </a:extLst>
          </p:cNvPr>
          <p:cNvSpPr/>
          <p:nvPr/>
        </p:nvSpPr>
        <p:spPr>
          <a:xfrm>
            <a:off x="3635147" y="3237137"/>
            <a:ext cx="342901" cy="28166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07ABB301-B943-6FAC-0F9B-7EF317FB54EF}"/>
              </a:ext>
            </a:extLst>
          </p:cNvPr>
          <p:cNvSpPr/>
          <p:nvPr/>
        </p:nvSpPr>
        <p:spPr>
          <a:xfrm>
            <a:off x="3624941" y="2788101"/>
            <a:ext cx="342901" cy="28166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7031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EFD1A1-A9EC-BD5A-FDF5-897E008CCF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83516" y="5056041"/>
            <a:ext cx="8458200" cy="430757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l-GR" sz="2200" i="1" dirty="0"/>
              <a:t>Δ</a:t>
            </a:r>
            <a:r>
              <a:rPr lang="en-US" sz="2200" i="1" dirty="0" err="1"/>
              <a:t>H</a:t>
            </a:r>
            <a:r>
              <a:rPr lang="en-US" sz="2200" i="1" baseline="-25000" dirty="0" err="1"/>
              <a:t>vap</a:t>
            </a:r>
            <a:r>
              <a:rPr lang="en-US" sz="2200" i="1" baseline="-25000" dirty="0"/>
              <a:t> </a:t>
            </a:r>
            <a:r>
              <a:rPr lang="en-US" sz="2200" i="1" dirty="0"/>
              <a:t>contributes very little to the errors observed!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8DAB272-0260-50F5-8D1C-B9E1850FE5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Analysis- The Effects of Phase-change Enthalpy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D88B23F-2E6C-5602-3AD8-32915A41B4C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Exactly how much does </a:t>
            </a:r>
            <a:r>
              <a:rPr lang="el-GR" dirty="0"/>
              <a:t>Δ</a:t>
            </a:r>
            <a:r>
              <a:rPr lang="en-US" dirty="0"/>
              <a:t>H</a:t>
            </a:r>
            <a:r>
              <a:rPr lang="en-US" baseline="-25000" dirty="0"/>
              <a:t>vap </a:t>
            </a:r>
            <a:r>
              <a:rPr lang="en-US" dirty="0"/>
              <a:t>contribute to error? 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7ACD2FE-1EA0-A5E4-0BAD-4480896D404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46097E4-2930-9D48-A5CE-AF00B0E70697}" type="slidenum">
              <a:rPr lang="en-US" smtClean="0"/>
              <a:t>11</a:t>
            </a:fld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554F7A5-71CB-A82B-1768-1558616961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5794" y="1507835"/>
            <a:ext cx="4578206" cy="310816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E3D1DB2-E4F4-8AF5-AF66-8873BA6D62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3082" y="6221032"/>
            <a:ext cx="657226" cy="36512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371084A-0951-C98D-6A58-8A9A0684BE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07" y="1531164"/>
            <a:ext cx="4572001" cy="3099524"/>
          </a:xfrm>
          <a:prstGeom prst="rect">
            <a:avLst/>
          </a:prstGeom>
        </p:spPr>
      </p:pic>
      <p:pic>
        <p:nvPicPr>
          <p:cNvPr id="9" name="Picture 8" descr="A graph of a graph showing the effects of heat of combustible&#10;&#10;AI-generated content may be incorrect.">
            <a:extLst>
              <a:ext uri="{FF2B5EF4-FFF2-40B4-BE49-F238E27FC236}">
                <a16:creationId xmlns:a16="http://schemas.microsoft.com/office/drawing/2014/main" id="{46A83779-528A-4D0B-AA83-C57717F16A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81405" y="1507730"/>
            <a:ext cx="4581409" cy="3108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3998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AB209D2-0AEF-B8D2-7CF7-AFE0310DEC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Analysis- Conservativeness of Results 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2125FA1-4422-9180-6DB5-F6AB7DFD1C1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US" dirty="0">
                <a:latin typeface="Franklin Gothic Medium Cond"/>
              </a:rPr>
              <a:t>An ideal tool is accurate. A safe tool overestimates. 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857742A-C8CC-6BED-2533-BCD551CC110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46097E4-2930-9D48-A5CE-AF00B0E70697}" type="slidenum">
              <a:rPr lang="en-US" smtClean="0"/>
              <a:t>12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433C686-625A-4224-C013-46009185D23B}"/>
              </a:ext>
            </a:extLst>
          </p:cNvPr>
          <p:cNvSpPr txBox="1"/>
          <p:nvPr/>
        </p:nvSpPr>
        <p:spPr>
          <a:xfrm>
            <a:off x="467162" y="1921585"/>
            <a:ext cx="6310156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Of the five molecules with experimental data:</a:t>
            </a:r>
          </a:p>
          <a:p>
            <a:endParaRPr lang="en-US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DFT provided overestimation of </a:t>
            </a:r>
            <a:r>
              <a:rPr lang="el-GR" sz="2000" dirty="0"/>
              <a:t>Δ</a:t>
            </a:r>
            <a:r>
              <a:rPr lang="en-US" sz="2000" dirty="0"/>
              <a:t>H</a:t>
            </a:r>
            <a:r>
              <a:rPr lang="en-US" sz="2000" baseline="-25000" dirty="0"/>
              <a:t>c </a:t>
            </a:r>
            <a:r>
              <a:rPr lang="en-US" sz="2000" dirty="0"/>
              <a:t>in three cases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One example of underestimation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One example of near-perfect agreement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DFT demonstrates a tendency toward conservative estimation, but is not fully consistent 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DB634FE-DCF2-E84A-68FE-A4FCB26960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62" b="6413"/>
          <a:stretch>
            <a:fillRect/>
          </a:stretch>
        </p:blipFill>
        <p:spPr bwMode="auto">
          <a:xfrm>
            <a:off x="4844142" y="3001712"/>
            <a:ext cx="280610" cy="27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6">
            <a:extLst>
              <a:ext uri="{FF2B5EF4-FFF2-40B4-BE49-F238E27FC236}">
                <a16:creationId xmlns:a16="http://schemas.microsoft.com/office/drawing/2014/main" id="{548DB875-75B6-02ED-B8C6-DCD16C95CB5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AutoShape 8">
            <a:extLst>
              <a:ext uri="{FF2B5EF4-FFF2-40B4-BE49-F238E27FC236}">
                <a16:creationId xmlns:a16="http://schemas.microsoft.com/office/drawing/2014/main" id="{BB1E037B-3810-5A72-BA33-911DFD56248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6" name="Picture 12" descr="Image Green Tick Mark - Infoupdate.org">
            <a:extLst>
              <a:ext uri="{FF2B5EF4-FFF2-40B4-BE49-F238E27FC236}">
                <a16:creationId xmlns:a16="http://schemas.microsoft.com/office/drawing/2014/main" id="{EB3CE448-C771-48B7-E89F-366FDCADA3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92" t="8628" r="8170" b="8276"/>
          <a:stretch>
            <a:fillRect/>
          </a:stretch>
        </p:blipFill>
        <p:spPr bwMode="auto">
          <a:xfrm>
            <a:off x="6726752" y="2575935"/>
            <a:ext cx="259977" cy="259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 descr="Image Green Tick Mark - Infoupdate.org">
            <a:extLst>
              <a:ext uri="{FF2B5EF4-FFF2-40B4-BE49-F238E27FC236}">
                <a16:creationId xmlns:a16="http://schemas.microsoft.com/office/drawing/2014/main" id="{BBEAEE68-C2A9-238B-289B-8A7EFFC59B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92" t="8628" r="8170" b="8276"/>
          <a:stretch>
            <a:fillRect/>
          </a:stretch>
        </p:blipFill>
        <p:spPr bwMode="auto">
          <a:xfrm>
            <a:off x="5678216" y="3307485"/>
            <a:ext cx="259977" cy="259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2F5B289-526A-DF1B-972A-DF19A0C837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3082" y="6221032"/>
            <a:ext cx="657226" cy="365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1268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3043DC-10A2-55D1-6FAA-112FCC0C84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6E6D41-F51B-6997-BB3D-8879BEF7DD1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46097E4-2930-9D48-A5CE-AF00B0E70697}" type="slidenum">
              <a:rPr lang="en-US" smtClean="0"/>
              <a:t>13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88F749E-8F18-FAC4-00B0-B6658762B2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064" y="351633"/>
            <a:ext cx="8450036" cy="685801"/>
          </a:xfrm>
        </p:spPr>
        <p:txBody>
          <a:bodyPr>
            <a:normAutofit/>
          </a:bodyPr>
          <a:lstStyle/>
          <a:p>
            <a:r>
              <a:rPr lang="en-US" dirty="0"/>
              <a:t>Results of other Molecules Studied</a:t>
            </a: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D979F379-73A7-4FF9-88F0-99A5B2AB33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6267"/>
            <a:ext cx="32060" cy="18466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cs typeface="Segoe UI" panose="020B0502040204020203" pitchFamily="34" charset="0"/>
              </a:rPr>
              <a:t> 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5E33E057-4D27-ABB6-F20F-3C4076AD71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60" y="-48399"/>
            <a:ext cx="32060" cy="55399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cs typeface="Segoe UI" panose="020B0502040204020203" pitchFamily="34" charset="0"/>
              </a:rPr>
              <a:t> </a:t>
            </a:r>
            <a:endParaRPr kumimoji="0" lang="en-US" altLang="en-U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ptos" panose="020B0004020202020204" pitchFamily="34" charset="0"/>
              <a:cs typeface="Segoe UI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cs typeface="Segoe UI" panose="020B0502040204020203" pitchFamily="34" charset="0"/>
              </a:rPr>
              <a:t> 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" name="Purdue Logo" descr="Purdue University logo.">
            <a:extLst>
              <a:ext uri="{FF2B5EF4-FFF2-40B4-BE49-F238E27FC236}">
                <a16:creationId xmlns:a16="http://schemas.microsoft.com/office/drawing/2014/main" id="{AFA3588C-2303-6285-DA37-535A9C3E71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" y="6241601"/>
            <a:ext cx="1772979" cy="31735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A107CC9-C9E0-0D51-C00F-52AB1953B8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034" y="1191400"/>
            <a:ext cx="7717932" cy="46672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AF31EAC-3BE3-FFB8-9DA7-8917285F75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3082" y="6221032"/>
            <a:ext cx="657226" cy="365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335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002D43-FFA8-7367-9DF0-76C7752590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7527DF-504D-0B56-B050-0BA04E844DE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46097E4-2930-9D48-A5CE-AF00B0E70697}" type="slidenum">
              <a:rPr lang="en-US" smtClean="0"/>
              <a:t>14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EA5291C-B55E-9996-BBAB-DF0588E0E7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372" y="465025"/>
            <a:ext cx="8450036" cy="685801"/>
          </a:xfrm>
        </p:spPr>
        <p:txBody>
          <a:bodyPr>
            <a:normAutofit/>
          </a:bodyPr>
          <a:lstStyle/>
          <a:p>
            <a:r>
              <a:rPr lang="en-US" dirty="0"/>
              <a:t>Iridium Errors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8854907-8DA1-C7D1-A64C-3EC8284166BD}"/>
              </a:ext>
            </a:extLst>
          </p:cNvPr>
          <p:cNvSpPr txBox="1"/>
          <p:nvPr/>
        </p:nvSpPr>
        <p:spPr>
          <a:xfrm>
            <a:off x="87793" y="1340127"/>
            <a:ext cx="3990199" cy="433965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All Iridium-containing molecules resulted in output values blown out of proportion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May have resulted from poor basis set assumptions or coding errors in the workflow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Similar errors occurred when molecules were too large, </a:t>
            </a:r>
            <a:r>
              <a:rPr lang="en-US" sz="2000"/>
              <a:t>causing computations to time </a:t>
            </a:r>
            <a:r>
              <a:rPr lang="en-US" sz="2000" dirty="0"/>
              <a:t>out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45517DAF-2B0B-47B1-DE5A-4BA6CC8E76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6267"/>
            <a:ext cx="32060" cy="18466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cs typeface="Segoe UI" panose="020B0502040204020203" pitchFamily="34" charset="0"/>
              </a:rPr>
              <a:t> 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514F8CCE-E4D6-4416-9A32-E4B175F4FE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60" y="-48399"/>
            <a:ext cx="32060" cy="55399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cs typeface="Segoe UI" panose="020B0502040204020203" pitchFamily="34" charset="0"/>
              </a:rPr>
              <a:t> </a:t>
            </a:r>
            <a:endParaRPr kumimoji="0" lang="en-US" altLang="en-U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ptos" panose="020B0004020202020204" pitchFamily="34" charset="0"/>
              <a:cs typeface="Segoe UI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cs typeface="Segoe UI" panose="020B0502040204020203" pitchFamily="34" charset="0"/>
              </a:rPr>
              <a:t> 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" name="Purdue Logo" descr="Purdue University logo.">
            <a:extLst>
              <a:ext uri="{FF2B5EF4-FFF2-40B4-BE49-F238E27FC236}">
                <a16:creationId xmlns:a16="http://schemas.microsoft.com/office/drawing/2014/main" id="{8DB693E1-09FE-D199-BEA2-B707458D87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" y="6241601"/>
            <a:ext cx="1772979" cy="317359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B81D373-A538-5188-5A0C-009897040F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6698365"/>
              </p:ext>
            </p:extLst>
          </p:nvPr>
        </p:nvGraphicFramePr>
        <p:xfrm>
          <a:off x="4077991" y="1336728"/>
          <a:ext cx="4934884" cy="36259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98412">
                  <a:extLst>
                    <a:ext uri="{9D8B030D-6E8A-4147-A177-3AD203B41FA5}">
                      <a16:colId xmlns:a16="http://schemas.microsoft.com/office/drawing/2014/main" val="47329904"/>
                    </a:ext>
                  </a:extLst>
                </a:gridCol>
                <a:gridCol w="2136472">
                  <a:extLst>
                    <a:ext uri="{9D8B030D-6E8A-4147-A177-3AD203B41FA5}">
                      <a16:colId xmlns:a16="http://schemas.microsoft.com/office/drawing/2014/main" val="1746591916"/>
                    </a:ext>
                  </a:extLst>
                </a:gridCol>
              </a:tblGrid>
              <a:tr h="817010"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  <a:latin typeface="+mj-lt"/>
                        </a:rPr>
                        <a:t>Molecule Name and Structure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+mj-lt"/>
                        </a:rPr>
                        <a:t>DFT </a:t>
                      </a:r>
                      <a:r>
                        <a:rPr lang="el-GR" sz="1800" b="0" dirty="0">
                          <a:solidFill>
                            <a:schemeClr val="tx1"/>
                          </a:solidFill>
                          <a:latin typeface="+mj-lt"/>
                        </a:rPr>
                        <a:t>Δ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+mj-lt"/>
                        </a:rPr>
                        <a:t>H</a:t>
                      </a:r>
                      <a:r>
                        <a:rPr lang="en-US" sz="1800" b="0" baseline="-25000" dirty="0">
                          <a:solidFill>
                            <a:schemeClr val="tx1"/>
                          </a:solidFill>
                          <a:latin typeface="+mj-lt"/>
                        </a:rPr>
                        <a:t>f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+mj-lt"/>
                        </a:rPr>
                        <a:t> Estimate</a:t>
                      </a:r>
                    </a:p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+mj-lt"/>
                        </a:rPr>
                        <a:t>(kJ/mol)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8998516"/>
                  </a:ext>
                </a:extLst>
              </a:tr>
              <a:tr h="935849">
                <a:tc>
                  <a:txBody>
                    <a:bodyPr/>
                    <a:lstStyle/>
                    <a:p>
                      <a:r>
                        <a:rPr lang="en-US" sz="1800" dirty="0"/>
                        <a:t>Ir-92</a:t>
                      </a:r>
                    </a:p>
                    <a:p>
                      <a:endParaRPr lang="en-US" sz="1800" b="0" i="0" kern="1200" baseline="-250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2,741,097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5765581"/>
                  </a:ext>
                </a:extLst>
              </a:tr>
              <a:tr h="935849">
                <a:tc>
                  <a:txBody>
                    <a:bodyPr/>
                    <a:lstStyle/>
                    <a:p>
                      <a:r>
                        <a:rPr lang="en-US" sz="1800" dirty="0"/>
                        <a:t>Ir-93</a:t>
                      </a:r>
                    </a:p>
                    <a:p>
                      <a:endParaRPr lang="en-US" sz="18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4,553,551</a:t>
                      </a:r>
                    </a:p>
                    <a:p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0546541"/>
                  </a:ext>
                </a:extLst>
              </a:tr>
              <a:tr h="935849">
                <a:tc>
                  <a:txBody>
                    <a:bodyPr/>
                    <a:lstStyle/>
                    <a:p>
                      <a:r>
                        <a:rPr lang="en-US" sz="1800" dirty="0"/>
                        <a:t>Iridium Hexafluoride</a:t>
                      </a:r>
                    </a:p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1,821,324</a:t>
                      </a:r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200" dirty="0"/>
                        <a:t>(~10</a:t>
                      </a:r>
                      <a:r>
                        <a:rPr lang="en-US" sz="1200" baseline="30000" dirty="0"/>
                        <a:t>5 </a:t>
                      </a:r>
                      <a:r>
                        <a:rPr lang="en-US" sz="1200" baseline="0" dirty="0"/>
                        <a:t>x the </a:t>
                      </a:r>
                      <a:r>
                        <a:rPr lang="en-US" sz="1200" baseline="0"/>
                        <a:t>experimental value)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066043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7EC30BE1-2FB6-07AE-8D25-75E305FBB5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3082" y="6221032"/>
            <a:ext cx="657226" cy="365126"/>
          </a:xfrm>
          <a:prstGeom prst="rect">
            <a:avLst/>
          </a:prstGeom>
        </p:spPr>
      </p:pic>
      <p:pic>
        <p:nvPicPr>
          <p:cNvPr id="10" name="Picture 9" descr="A diagram of a chemical structure&#10;&#10;AI-generated content may be incorrect.">
            <a:extLst>
              <a:ext uri="{FF2B5EF4-FFF2-40B4-BE49-F238E27FC236}">
                <a16:creationId xmlns:a16="http://schemas.microsoft.com/office/drawing/2014/main" id="{4FBE4173-885E-52D7-9DD0-82711E8E13F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3385" t="5727" r="706" b="11454"/>
          <a:stretch>
            <a:fillRect/>
          </a:stretch>
        </p:blipFill>
        <p:spPr>
          <a:xfrm>
            <a:off x="4877688" y="2137716"/>
            <a:ext cx="1671807" cy="994633"/>
          </a:xfrm>
          <a:prstGeom prst="rect">
            <a:avLst/>
          </a:prstGeom>
        </p:spPr>
      </p:pic>
      <p:pic>
        <p:nvPicPr>
          <p:cNvPr id="11" name="Picture 10" descr="A diagram of a chemical structure&#10;&#10;AI-generated content may be incorrect.">
            <a:extLst>
              <a:ext uri="{FF2B5EF4-FFF2-40B4-BE49-F238E27FC236}">
                <a16:creationId xmlns:a16="http://schemas.microsoft.com/office/drawing/2014/main" id="{7DD52948-41ED-D84B-70C1-4761AB4999D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4873" t="8425" r="1483" b="4481"/>
          <a:stretch>
            <a:fillRect/>
          </a:stretch>
        </p:blipFill>
        <p:spPr>
          <a:xfrm>
            <a:off x="4852905" y="3122101"/>
            <a:ext cx="1695136" cy="87260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7FA3DE7-F284-3FDB-60FC-FC7EBA23954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31250" y="4097364"/>
            <a:ext cx="717330" cy="852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4386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E85B568-4BA8-BF7C-E3F3-170F221DF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982" y="311079"/>
            <a:ext cx="8450036" cy="685801"/>
          </a:xfrm>
        </p:spPr>
        <p:txBody>
          <a:bodyPr/>
          <a:lstStyle/>
          <a:p>
            <a:r>
              <a:rPr lang="en-US" dirty="0"/>
              <a:t>Where Does DFT Show Promise?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066928-5B44-3B8C-C827-159FB826446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46097E4-2930-9D48-A5CE-AF00B0E70697}" type="slidenum">
              <a:rPr lang="en-US" smtClean="0"/>
              <a:t>15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A428047-F738-D6B7-589E-CBB29D865087}"/>
              </a:ext>
            </a:extLst>
          </p:cNvPr>
          <p:cNvSpPr txBox="1"/>
          <p:nvPr/>
        </p:nvSpPr>
        <p:spPr>
          <a:xfrm>
            <a:off x="346983" y="1447745"/>
            <a:ext cx="75778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400" dirty="0"/>
              <a:t>Heat of Combustion </a:t>
            </a:r>
            <a:r>
              <a:rPr lang="el-GR" sz="2400" dirty="0"/>
              <a:t>Δ</a:t>
            </a:r>
            <a:r>
              <a:rPr lang="en-US" sz="2400" dirty="0"/>
              <a:t>H</a:t>
            </a:r>
            <a:r>
              <a:rPr lang="en-US" sz="2400" baseline="-25000" dirty="0"/>
              <a:t>c </a:t>
            </a:r>
            <a:r>
              <a:rPr lang="en-US" sz="2400" dirty="0"/>
              <a:t>Predictions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 Showcased better agreement than </a:t>
            </a:r>
            <a:r>
              <a:rPr lang="el-GR" sz="2400" dirty="0"/>
              <a:t>Δ</a:t>
            </a:r>
            <a:r>
              <a:rPr lang="en-US" sz="2400" dirty="0"/>
              <a:t>H</a:t>
            </a:r>
            <a:r>
              <a:rPr lang="en-US" sz="2400" baseline="-25000" dirty="0"/>
              <a:t>f</a:t>
            </a:r>
            <a:r>
              <a:rPr lang="en-US" sz="2400" dirty="0"/>
              <a:t> predictions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Palladium-based molecules- best agreement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43ABB07-FC07-9B47-3C9C-B116386DDFEA}"/>
              </a:ext>
            </a:extLst>
          </p:cNvPr>
          <p:cNvSpPr txBox="1"/>
          <p:nvPr/>
        </p:nvSpPr>
        <p:spPr>
          <a:xfrm>
            <a:off x="346982" y="2047910"/>
            <a:ext cx="65985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	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5941340-870A-6CB1-61FE-EC52740A5349}"/>
              </a:ext>
            </a:extLst>
          </p:cNvPr>
          <p:cNvSpPr txBox="1"/>
          <p:nvPr/>
        </p:nvSpPr>
        <p:spPr>
          <a:xfrm>
            <a:off x="346982" y="3017407"/>
            <a:ext cx="695586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AutoNum type="arabicPeriod" startAt="2"/>
            </a:pPr>
            <a:r>
              <a:rPr lang="en-US" sz="2400" dirty="0"/>
              <a:t>Ligand-Dominated Molecules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Combustion product </a:t>
            </a:r>
            <a:r>
              <a:rPr lang="el-GR" sz="2400" dirty="0"/>
              <a:t>Δ</a:t>
            </a:r>
            <a:r>
              <a:rPr lang="en-US" sz="2400" dirty="0"/>
              <a:t>H</a:t>
            </a:r>
            <a:r>
              <a:rPr lang="en-US" sz="2400" baseline="-25000" dirty="0"/>
              <a:t>f</a:t>
            </a:r>
            <a:r>
              <a:rPr lang="en-US" sz="2400" dirty="0"/>
              <a:t> are well-studied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Gen 3 Brett Phos – 0.57% error</a:t>
            </a:r>
          </a:p>
          <a:p>
            <a:pPr lvl="1"/>
            <a:r>
              <a:rPr lang="en-US" sz="2400" dirty="0"/>
              <a:t>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88712E8-899E-71DC-90A5-C3A7E8B81609}"/>
              </a:ext>
            </a:extLst>
          </p:cNvPr>
          <p:cNvSpPr txBox="1"/>
          <p:nvPr/>
        </p:nvSpPr>
        <p:spPr>
          <a:xfrm>
            <a:off x="266300" y="4587067"/>
            <a:ext cx="782882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3.  Process Safety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DFT results skewed towards conservative estimation</a:t>
            </a:r>
          </a:p>
        </p:txBody>
      </p:sp>
      <p:pic>
        <p:nvPicPr>
          <p:cNvPr id="13" name="Purdue Logo" descr="Purdue University logo.">
            <a:extLst>
              <a:ext uri="{FF2B5EF4-FFF2-40B4-BE49-F238E27FC236}">
                <a16:creationId xmlns:a16="http://schemas.microsoft.com/office/drawing/2014/main" id="{E7FAA054-A703-7EE3-4041-13222139D4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" y="6241601"/>
            <a:ext cx="1772979" cy="31735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3E49562-DF46-A7B2-B2D3-98833EC34D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3082" y="6221032"/>
            <a:ext cx="657226" cy="365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361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AC9FC75-8061-962E-5666-24011A0803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840" y="311079"/>
            <a:ext cx="8450036" cy="685801"/>
          </a:xfrm>
        </p:spPr>
        <p:txBody>
          <a:bodyPr/>
          <a:lstStyle/>
          <a:p>
            <a:r>
              <a:rPr lang="en-US" dirty="0"/>
              <a:t>Challenges with DFT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B612AF-9C19-F10A-1CCA-E273022F114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46097E4-2930-9D48-A5CE-AF00B0E70697}" type="slidenum">
              <a:rPr lang="en-US" smtClean="0"/>
              <a:t>16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3D2B8C7-FD62-BD1A-C860-9E936C975838}"/>
              </a:ext>
            </a:extLst>
          </p:cNvPr>
          <p:cNvSpPr txBox="1"/>
          <p:nvPr/>
        </p:nvSpPr>
        <p:spPr>
          <a:xfrm>
            <a:off x="143435" y="1077562"/>
            <a:ext cx="872944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400" dirty="0"/>
              <a:t>Heat of Formation (</a:t>
            </a:r>
            <a:r>
              <a:rPr lang="el-GR" sz="2400" dirty="0"/>
              <a:t>Δ</a:t>
            </a:r>
            <a:r>
              <a:rPr lang="en-US" sz="2400" dirty="0"/>
              <a:t>H</a:t>
            </a:r>
            <a:r>
              <a:rPr lang="en-US" sz="2400" baseline="-25000" dirty="0"/>
              <a:t>f</a:t>
            </a:r>
            <a:r>
              <a:rPr lang="en-US" sz="2400" dirty="0"/>
              <a:t> ) Predictions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Significant deviation from experimental values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Inconsistent magnitude and sign</a:t>
            </a:r>
          </a:p>
          <a:p>
            <a:pPr lvl="1"/>
            <a:endParaRPr lang="en-US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162B2FC-5009-2B1C-7012-733677BCAC1C}"/>
              </a:ext>
            </a:extLst>
          </p:cNvPr>
          <p:cNvSpPr txBox="1"/>
          <p:nvPr/>
        </p:nvSpPr>
        <p:spPr>
          <a:xfrm>
            <a:off x="143435" y="2733450"/>
            <a:ext cx="8243314" cy="304698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buAutoNum type="arabicPeriod" startAt="2"/>
            </a:pPr>
            <a:r>
              <a:rPr lang="en-US" sz="2400" dirty="0"/>
              <a:t>Inconsistent Transition Metal Modeling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/>
              <a:t>Palladium (best) &gt; Platinum &gt; Ruthenium &gt;&gt;&gt; Iridium (worst)</a:t>
            </a:r>
          </a:p>
          <a:p>
            <a:endParaRPr lang="en-US" sz="2400" dirty="0"/>
          </a:p>
          <a:p>
            <a:pPr marL="342900" indent="-342900">
              <a:buAutoNum type="arabicPeriod" startAt="3"/>
            </a:pPr>
            <a:endParaRPr lang="en-US" sz="2400" dirty="0"/>
          </a:p>
          <a:p>
            <a:pPr marL="342900" indent="-342900">
              <a:buAutoNum type="arabicPeriod" startAt="3"/>
            </a:pPr>
            <a:r>
              <a:rPr lang="en-US" sz="2400"/>
              <a:t>Incomplete Handling of Intermolecular Interactions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Ex: Ipso-carbon interaction on 3</a:t>
            </a:r>
            <a:r>
              <a:rPr lang="en-US" sz="2400" baseline="30000" dirty="0"/>
              <a:t>rd</a:t>
            </a:r>
            <a:r>
              <a:rPr lang="en-US" sz="2400" dirty="0"/>
              <a:t> Gen </a:t>
            </a:r>
            <a:r>
              <a:rPr lang="en-US" sz="2400" dirty="0" err="1"/>
              <a:t>BrettPhos</a:t>
            </a:r>
            <a:endParaRPr lang="en-US" sz="2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Solid-state interactions, crystallization energy, vaporization energy</a:t>
            </a:r>
          </a:p>
        </p:txBody>
      </p:sp>
      <p:pic>
        <p:nvPicPr>
          <p:cNvPr id="10" name="Purdue Logo" descr="Purdue University logo.">
            <a:extLst>
              <a:ext uri="{FF2B5EF4-FFF2-40B4-BE49-F238E27FC236}">
                <a16:creationId xmlns:a16="http://schemas.microsoft.com/office/drawing/2014/main" id="{323E0B43-E2AE-4BF7-1F1C-D5664A865D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" y="6241601"/>
            <a:ext cx="1772979" cy="31735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3A48E68-BD9B-E2D3-E100-DBC826F02B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3082" y="6221032"/>
            <a:ext cx="657226" cy="365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378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F1600F-EBCB-58EA-53F0-5FF8FABEF2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84F309-1D01-6B8D-EEBC-94EC4F23038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46097E4-2930-9D48-A5CE-AF00B0E70697}" type="slidenum">
              <a:rPr lang="en-US" smtClean="0"/>
              <a:t>17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B99BAC6-74C4-7ECB-668D-E05FFA3175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372" y="465025"/>
            <a:ext cx="8450036" cy="685801"/>
          </a:xfrm>
        </p:spPr>
        <p:txBody>
          <a:bodyPr>
            <a:normAutofit/>
          </a:bodyPr>
          <a:lstStyle/>
          <a:p>
            <a:r>
              <a:rPr lang="en-US" dirty="0"/>
              <a:t>Key Takeaways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FEE533C-B139-5326-AB89-95A3F288A93B}"/>
              </a:ext>
            </a:extLst>
          </p:cNvPr>
          <p:cNvSpPr txBox="1"/>
          <p:nvPr/>
        </p:nvSpPr>
        <p:spPr>
          <a:xfrm>
            <a:off x="444568" y="1346253"/>
            <a:ext cx="8210333" cy="55604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DFT showed mixed accuracy across the molecules studied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200" dirty="0"/>
              <a:t>Δ</a:t>
            </a:r>
            <a:r>
              <a:rPr lang="en-US" sz="2200" dirty="0" err="1"/>
              <a:t>H</a:t>
            </a:r>
            <a:r>
              <a:rPr lang="en-US" sz="2200" baseline="-25000" dirty="0" err="1"/>
              <a:t>c</a:t>
            </a:r>
            <a:r>
              <a:rPr lang="en-US" sz="2200" dirty="0"/>
              <a:t> predictions are generally more reliable than </a:t>
            </a:r>
            <a:r>
              <a:rPr lang="el-GR" sz="2200" dirty="0"/>
              <a:t>Δ</a:t>
            </a:r>
            <a:r>
              <a:rPr lang="en-US" sz="2200" dirty="0"/>
              <a:t>H</a:t>
            </a:r>
            <a:r>
              <a:rPr lang="en-US" sz="2200" baseline="-25000" dirty="0"/>
              <a:t>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200" baseline="-25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Large deviations in </a:t>
            </a:r>
            <a:r>
              <a:rPr lang="el-GR" sz="2200" dirty="0"/>
              <a:t>Δ</a:t>
            </a:r>
            <a:r>
              <a:rPr lang="en-US" sz="2200" dirty="0"/>
              <a:t>H</a:t>
            </a:r>
            <a:r>
              <a:rPr lang="en-US" sz="2200" baseline="-25000" dirty="0"/>
              <a:t>f </a:t>
            </a:r>
            <a:r>
              <a:rPr lang="en-US" sz="2200" dirty="0"/>
              <a:t>highlight limitations in quantum modeling of organometallics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The method produced some conservative estimates, but not consistently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Performance is highly molecule-dependent, with worse results for certain metal centers and ligands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200" baseline="-25000" dirty="0"/>
          </a:p>
          <a:p>
            <a:endParaRPr lang="en-US" baseline="-25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1E318815-E5E1-9CF6-9678-63B8C0BA73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6267"/>
            <a:ext cx="32060" cy="18466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cs typeface="Segoe UI" panose="020B0502040204020203" pitchFamily="34" charset="0"/>
              </a:rPr>
              <a:t> 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21F885FD-420C-7F85-CF4C-038FE68C22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60" y="-48399"/>
            <a:ext cx="32060" cy="55399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cs typeface="Segoe UI" panose="020B0502040204020203" pitchFamily="34" charset="0"/>
              </a:rPr>
              <a:t> </a:t>
            </a:r>
            <a:endParaRPr kumimoji="0" lang="en-US" altLang="en-U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ptos" panose="020B0004020202020204" pitchFamily="34" charset="0"/>
              <a:cs typeface="Segoe UI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cs typeface="Segoe UI" panose="020B0502040204020203" pitchFamily="34" charset="0"/>
              </a:rPr>
              <a:t> 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" name="Purdue Logo" descr="Purdue University logo.">
            <a:extLst>
              <a:ext uri="{FF2B5EF4-FFF2-40B4-BE49-F238E27FC236}">
                <a16:creationId xmlns:a16="http://schemas.microsoft.com/office/drawing/2014/main" id="{5A0E5542-7323-DB07-7A67-35912822C7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" y="6241601"/>
            <a:ext cx="1772979" cy="31735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155C041-8AA2-5866-1C1D-AFEC161707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3082" y="6221032"/>
            <a:ext cx="657226" cy="365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1320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62A8B4-F08B-1E73-A9D3-7A5AA771AE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1F3050-7E5A-9937-B8EF-635F7BB4C15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46097E4-2930-9D48-A5CE-AF00B0E70697}" type="slidenum">
              <a:rPr lang="en-US" smtClean="0"/>
              <a:t>18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FC71CC5-0A67-084F-D8F6-28083F588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9797" y="369876"/>
            <a:ext cx="8450036" cy="685801"/>
          </a:xfrm>
        </p:spPr>
        <p:txBody>
          <a:bodyPr>
            <a:normAutofit/>
          </a:bodyPr>
          <a:lstStyle/>
          <a:p>
            <a:r>
              <a:rPr lang="en-US" dirty="0"/>
              <a:t>Future Work</a:t>
            </a: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4ACE63D2-6016-70E4-4C4B-53A85B284D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6267"/>
            <a:ext cx="32060" cy="18466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cs typeface="Segoe UI" panose="020B0502040204020203" pitchFamily="34" charset="0"/>
              </a:rPr>
              <a:t> 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F2B92895-FF9C-8324-8B63-6D64E5FCDF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60" y="-48399"/>
            <a:ext cx="32060" cy="55399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cs typeface="Segoe UI" panose="020B0502040204020203" pitchFamily="34" charset="0"/>
              </a:rPr>
              <a:t> </a:t>
            </a:r>
            <a:endParaRPr kumimoji="0" lang="en-US" altLang="en-U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ptos" panose="020B0004020202020204" pitchFamily="34" charset="0"/>
              <a:cs typeface="Segoe UI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cs typeface="Segoe UI" panose="020B0502040204020203" pitchFamily="34" charset="0"/>
              </a:rPr>
              <a:t> 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" name="Purdue Logo" descr="Purdue University logo.">
            <a:extLst>
              <a:ext uri="{FF2B5EF4-FFF2-40B4-BE49-F238E27FC236}">
                <a16:creationId xmlns:a16="http://schemas.microsoft.com/office/drawing/2014/main" id="{E38A03E7-0536-08CF-B1A5-11835E0682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00" y="6241601"/>
            <a:ext cx="1772979" cy="31735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B66AC6E-DC76-2A8E-3C2E-DDE7338A4475}"/>
              </a:ext>
            </a:extLst>
          </p:cNvPr>
          <p:cNvSpPr/>
          <p:nvPr/>
        </p:nvSpPr>
        <p:spPr>
          <a:xfrm>
            <a:off x="601507" y="1823427"/>
            <a:ext cx="1862589" cy="32177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6F78C60-4137-4D33-019B-7931CFE3D7DA}"/>
              </a:ext>
            </a:extLst>
          </p:cNvPr>
          <p:cNvSpPr txBox="1"/>
          <p:nvPr/>
        </p:nvSpPr>
        <p:spPr>
          <a:xfrm>
            <a:off x="601516" y="1501775"/>
            <a:ext cx="1862589" cy="553998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500" dirty="0">
                <a:latin typeface="Franklin Gothic Medium Cond" panose="020B0606030402020204" pitchFamily="34" charset="0"/>
              </a:rPr>
              <a:t>Improve Accuracy for Iridium Molecules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FF86A61-FCDA-10E2-644D-B1E10633FE27}"/>
              </a:ext>
            </a:extLst>
          </p:cNvPr>
          <p:cNvSpPr/>
          <p:nvPr/>
        </p:nvSpPr>
        <p:spPr>
          <a:xfrm>
            <a:off x="2662226" y="1805613"/>
            <a:ext cx="1862589" cy="322170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F7D346-CF8B-1B2E-1A73-A578E2CD10D1}"/>
              </a:ext>
            </a:extLst>
          </p:cNvPr>
          <p:cNvSpPr txBox="1"/>
          <p:nvPr/>
        </p:nvSpPr>
        <p:spPr>
          <a:xfrm>
            <a:off x="2662229" y="1507522"/>
            <a:ext cx="1862589" cy="553998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500" dirty="0">
                <a:latin typeface="Franklin Gothic Medium Cond" panose="020B0606030402020204" pitchFamily="34" charset="0"/>
              </a:rPr>
              <a:t>Hybrid Modeling Strategy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B799B58-3970-B97B-9BC2-5513A236FE88}"/>
              </a:ext>
            </a:extLst>
          </p:cNvPr>
          <p:cNvSpPr txBox="1"/>
          <p:nvPr/>
        </p:nvSpPr>
        <p:spPr>
          <a:xfrm>
            <a:off x="4722936" y="1507522"/>
            <a:ext cx="1862585" cy="584775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Franklin Gothic Medium Cond" panose="020B0606030402020204" pitchFamily="34" charset="0"/>
              </a:rPr>
              <a:t>Expand Dataset</a:t>
            </a:r>
          </a:p>
          <a:p>
            <a:pPr algn="ctr"/>
            <a:endParaRPr lang="en-US" sz="1600" dirty="0">
              <a:latin typeface="Franklin Gothic Medium Cond" panose="020B06060304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6267995-AB7E-4660-322A-AA693C42C155}"/>
              </a:ext>
            </a:extLst>
          </p:cNvPr>
          <p:cNvSpPr/>
          <p:nvPr/>
        </p:nvSpPr>
        <p:spPr>
          <a:xfrm>
            <a:off x="6783650" y="1815299"/>
            <a:ext cx="1862589" cy="321201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92CA039-68BC-0F65-495E-6F5DECC7D017}"/>
              </a:ext>
            </a:extLst>
          </p:cNvPr>
          <p:cNvSpPr txBox="1"/>
          <p:nvPr/>
        </p:nvSpPr>
        <p:spPr>
          <a:xfrm>
            <a:off x="6783650" y="1501775"/>
            <a:ext cx="1862589" cy="52322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Franklin Gothic Medium Cond" panose="020B0606030402020204" pitchFamily="34" charset="0"/>
              </a:rPr>
              <a:t>Improve Practical Relevance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62D1527-0400-01CF-0D23-A0D4975045F0}"/>
              </a:ext>
            </a:extLst>
          </p:cNvPr>
          <p:cNvSpPr txBox="1"/>
          <p:nvPr/>
        </p:nvSpPr>
        <p:spPr>
          <a:xfrm>
            <a:off x="630146" y="2252832"/>
            <a:ext cx="186258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-</a:t>
            </a:r>
            <a:r>
              <a:rPr lang="en-US" sz="1600" dirty="0">
                <a:latin typeface="Franklin Gothic Medium" panose="020B0603020102020204" pitchFamily="34" charset="0"/>
              </a:rPr>
              <a:t>Test alternative basis sets</a:t>
            </a:r>
          </a:p>
          <a:p>
            <a:endParaRPr lang="en-US" sz="1600" dirty="0">
              <a:latin typeface="Franklin Gothic Medium" panose="020B0603020102020204" pitchFamily="34" charset="0"/>
            </a:endParaRPr>
          </a:p>
          <a:p>
            <a:r>
              <a:rPr lang="en-US" sz="1600" dirty="0">
                <a:latin typeface="Franklin Gothic Medium" panose="020B0603020102020204" pitchFamily="34" charset="0"/>
              </a:rPr>
              <a:t>-Relativistic corrections</a:t>
            </a:r>
          </a:p>
          <a:p>
            <a:endParaRPr lang="en-US" sz="1600" dirty="0">
              <a:latin typeface="Franklin Gothic Medium" panose="020B0603020102020204" pitchFamily="34" charset="0"/>
            </a:endParaRPr>
          </a:p>
          <a:p>
            <a:r>
              <a:rPr lang="en-US" sz="1600" dirty="0">
                <a:latin typeface="Franklin Gothic Medium" panose="020B0603020102020204" pitchFamily="34" charset="0"/>
              </a:rPr>
              <a:t>-Validation against experimental data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14BD945-7864-15F2-5BFE-8C748D11FA61}"/>
              </a:ext>
            </a:extLst>
          </p:cNvPr>
          <p:cNvSpPr txBox="1"/>
          <p:nvPr/>
        </p:nvSpPr>
        <p:spPr>
          <a:xfrm>
            <a:off x="2662212" y="2252833"/>
            <a:ext cx="1956959" cy="181588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600">
                <a:latin typeface="Franklin Gothic Medium"/>
              </a:rPr>
              <a:t>-Using G4 for </a:t>
            </a:r>
            <a:r>
              <a:rPr lang="en-US" sz="1600" dirty="0">
                <a:latin typeface="Franklin Gothic Medium"/>
              </a:rPr>
              <a:t>ligands, DFT for metal centers</a:t>
            </a:r>
          </a:p>
          <a:p>
            <a:endParaRPr lang="en-US" sz="1600" dirty="0">
              <a:latin typeface="Franklin Gothic Medium" panose="020B0603020102020204" pitchFamily="34" charset="0"/>
            </a:endParaRPr>
          </a:p>
          <a:p>
            <a:r>
              <a:rPr lang="en-US" sz="1600" dirty="0">
                <a:latin typeface="Franklin Gothic Medium" panose="020B0603020102020204" pitchFamily="34" charset="0"/>
              </a:rPr>
              <a:t>-Reduce cost &amp; improve accuracy</a:t>
            </a:r>
          </a:p>
          <a:p>
            <a:endParaRPr lang="en-US" sz="1600" dirty="0">
              <a:latin typeface="Franklin Gothic Medium" panose="020B06030201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36F21F4-7321-D116-D961-2B3ED341DCB4}"/>
              </a:ext>
            </a:extLst>
          </p:cNvPr>
          <p:cNvSpPr/>
          <p:nvPr/>
        </p:nvSpPr>
        <p:spPr>
          <a:xfrm>
            <a:off x="4722932" y="2025079"/>
            <a:ext cx="1872276" cy="300223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3610E81-5FEE-2AAC-6519-A92DD723F620}"/>
              </a:ext>
            </a:extLst>
          </p:cNvPr>
          <p:cNvSpPr txBox="1"/>
          <p:nvPr/>
        </p:nvSpPr>
        <p:spPr>
          <a:xfrm>
            <a:off x="4780197" y="2252833"/>
            <a:ext cx="186258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+mj-lt"/>
              </a:rPr>
              <a:t>-Target high energy functional groups </a:t>
            </a:r>
          </a:p>
          <a:p>
            <a:r>
              <a:rPr lang="en-US" sz="1600" dirty="0">
                <a:latin typeface="+mj-lt"/>
              </a:rPr>
              <a:t>(nitro, small carbocycles, adamantane, etc.)</a:t>
            </a:r>
          </a:p>
          <a:p>
            <a:endParaRPr lang="en-US" sz="1600" dirty="0">
              <a:latin typeface="+mj-lt"/>
            </a:endParaRPr>
          </a:p>
          <a:p>
            <a:r>
              <a:rPr lang="en-US" sz="1600" dirty="0">
                <a:latin typeface="+mj-lt"/>
              </a:rPr>
              <a:t>-Find more experimental data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995D6CB-5B89-2EED-84DF-A5CBB3731F60}"/>
              </a:ext>
            </a:extLst>
          </p:cNvPr>
          <p:cNvSpPr txBox="1"/>
          <p:nvPr/>
        </p:nvSpPr>
        <p:spPr>
          <a:xfrm>
            <a:off x="6782795" y="2252833"/>
            <a:ext cx="186258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+mj-lt"/>
              </a:rPr>
              <a:t>-Implement automatic </a:t>
            </a:r>
            <a:r>
              <a:rPr lang="el-GR" sz="1600" dirty="0">
                <a:latin typeface="+mj-lt"/>
              </a:rPr>
              <a:t>Δ</a:t>
            </a:r>
            <a:r>
              <a:rPr lang="en-US" sz="1600" dirty="0">
                <a:latin typeface="+mj-lt"/>
              </a:rPr>
              <a:t>H</a:t>
            </a:r>
            <a:r>
              <a:rPr lang="en-US" sz="1600" baseline="-25000" dirty="0">
                <a:latin typeface="+mj-lt"/>
              </a:rPr>
              <a:t>vap</a:t>
            </a:r>
            <a:r>
              <a:rPr lang="en-US" sz="1600" dirty="0">
                <a:latin typeface="+mj-lt"/>
              </a:rPr>
              <a:t>​ incorporation</a:t>
            </a:r>
          </a:p>
          <a:p>
            <a:endParaRPr lang="en-US" sz="1600" dirty="0">
              <a:latin typeface="+mj-lt"/>
            </a:endParaRPr>
          </a:p>
          <a:p>
            <a:r>
              <a:rPr lang="en-US" sz="1600" dirty="0">
                <a:latin typeface="+mj-lt"/>
              </a:rPr>
              <a:t>-Align DFT output with experimental data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C16B7455-165E-D7AB-3A04-239F8BDD06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3082" y="6221032"/>
            <a:ext cx="657226" cy="36512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C435909-EC1F-BCF4-81D1-92DFFCEB90CF}"/>
              </a:ext>
            </a:extLst>
          </p:cNvPr>
          <p:cNvSpPr/>
          <p:nvPr/>
        </p:nvSpPr>
        <p:spPr>
          <a:xfrm>
            <a:off x="3029918" y="5228740"/>
            <a:ext cx="5447654" cy="125342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20" name="Picture 19" descr="A black and white logo&#10;&#10;AI-generated content may be incorrect.">
            <a:extLst>
              <a:ext uri="{FF2B5EF4-FFF2-40B4-BE49-F238E27FC236}">
                <a16:creationId xmlns:a16="http://schemas.microsoft.com/office/drawing/2014/main" id="{E3178F32-778C-CBD9-FA70-83F4F9113E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20218" y="5288797"/>
            <a:ext cx="1147404" cy="1104256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37C16D31-5B30-8E1D-675F-52B197CDE29D}"/>
              </a:ext>
            </a:extLst>
          </p:cNvPr>
          <p:cNvSpPr txBox="1"/>
          <p:nvPr/>
        </p:nvSpPr>
        <p:spPr>
          <a:xfrm>
            <a:off x="3137614" y="5228738"/>
            <a:ext cx="2110590" cy="10618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500" b="1"/>
              <a:t>Friendly Cheat Sheet!</a:t>
            </a:r>
            <a:endParaRPr lang="en-US" sz="1500" dirty="0"/>
          </a:p>
          <a:p>
            <a:pPr marL="228600" indent="-228600">
              <a:buAutoNum type="arabicPeriod"/>
            </a:pPr>
            <a:r>
              <a:rPr lang="en-US" sz="1200" b="1"/>
              <a:t>Adamantane</a:t>
            </a:r>
          </a:p>
          <a:p>
            <a:pPr marL="228600" indent="-228600">
              <a:buAutoNum type="arabicPeriod"/>
            </a:pPr>
            <a:r>
              <a:rPr lang="en-US" sz="1200" b="1"/>
              <a:t>Small Carbocycle</a:t>
            </a:r>
          </a:p>
          <a:p>
            <a:pPr marL="228600" indent="-228600">
              <a:buAutoNum type="arabicPeriod"/>
            </a:pPr>
            <a:r>
              <a:rPr lang="en-US" sz="1200" b="1"/>
              <a:t>Nitro Group</a:t>
            </a:r>
            <a:endParaRPr lang="en-US" sz="1200" b="1" dirty="0"/>
          </a:p>
          <a:p>
            <a:pPr marL="228600" indent="-228600">
              <a:buAutoNum type="arabicPeriod"/>
            </a:pPr>
            <a:endParaRPr lang="en-US" sz="1200" dirty="0"/>
          </a:p>
        </p:txBody>
      </p:sp>
      <p:pic>
        <p:nvPicPr>
          <p:cNvPr id="24" name="Picture 23" descr="A diagram of a molecule&#10;&#10;AI-generated content may be incorrect.">
            <a:extLst>
              <a:ext uri="{FF2B5EF4-FFF2-40B4-BE49-F238E27FC236}">
                <a16:creationId xmlns:a16="http://schemas.microsoft.com/office/drawing/2014/main" id="{B38D4921-8B9B-401E-CD81-C97E7BAA361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65178" y="5291621"/>
            <a:ext cx="1153171" cy="1137351"/>
          </a:xfrm>
          <a:prstGeom prst="rect">
            <a:avLst/>
          </a:prstGeom>
        </p:spPr>
      </p:pic>
      <p:pic>
        <p:nvPicPr>
          <p:cNvPr id="25" name="Picture 24" descr="A black and white diagram of a molecule&#10;&#10;AI-generated content may be incorrect.">
            <a:extLst>
              <a:ext uri="{FF2B5EF4-FFF2-40B4-BE49-F238E27FC236}">
                <a16:creationId xmlns:a16="http://schemas.microsoft.com/office/drawing/2014/main" id="{3CB2F676-EF9D-E32E-A7EF-C01ADD2BE01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12599" y="5288796"/>
            <a:ext cx="1115264" cy="11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9168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BF32D0-8FB4-DA7A-6229-0BCA53F9EB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7C8F5B-C41E-2022-6D4B-826F97ADEF0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46097E4-2930-9D48-A5CE-AF00B0E70697}" type="slidenum">
              <a:rPr lang="en-US" smtClean="0"/>
              <a:t>19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231F3F0-26AF-68FA-D80C-8A882E9AB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372" y="465025"/>
            <a:ext cx="8450036" cy="685801"/>
          </a:xfrm>
        </p:spPr>
        <p:txBody>
          <a:bodyPr>
            <a:normAutofit/>
          </a:bodyPr>
          <a:lstStyle/>
          <a:p>
            <a:r>
              <a:rPr lang="en-US" dirty="0"/>
              <a:t>Global Conclusion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4362B3A-1D9B-76E0-C5CA-BFFE7BBB2126}"/>
              </a:ext>
            </a:extLst>
          </p:cNvPr>
          <p:cNvSpPr txBox="1"/>
          <p:nvPr/>
        </p:nvSpPr>
        <p:spPr>
          <a:xfrm>
            <a:off x="466833" y="1421753"/>
            <a:ext cx="8210333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/>
              <a:t>DFT is a useful tool but is not currently a standalone solution for thermochemical prediction in organometallic systems.</a:t>
            </a:r>
          </a:p>
          <a:p>
            <a:endParaRPr lang="en-US" sz="2400" i="1" dirty="0"/>
          </a:p>
          <a:p>
            <a:endParaRPr lang="en-US" sz="2400" i="1" dirty="0"/>
          </a:p>
          <a:p>
            <a:endParaRPr lang="en-US" i="1" dirty="0"/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3F008A14-539C-280C-F158-79E1577096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6267"/>
            <a:ext cx="32060" cy="18466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cs typeface="Segoe UI" panose="020B0502040204020203" pitchFamily="34" charset="0"/>
              </a:rPr>
              <a:t> 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736946FC-F43E-DC51-4F83-5CA8FAED80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60" y="-48399"/>
            <a:ext cx="32060" cy="55399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cs typeface="Segoe UI" panose="020B0502040204020203" pitchFamily="34" charset="0"/>
              </a:rPr>
              <a:t> </a:t>
            </a:r>
            <a:endParaRPr kumimoji="0" lang="en-US" altLang="en-U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ptos" panose="020B0004020202020204" pitchFamily="34" charset="0"/>
              <a:cs typeface="Segoe UI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cs typeface="Segoe UI" panose="020B0502040204020203" pitchFamily="34" charset="0"/>
              </a:rPr>
              <a:t> 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" name="Purdue Logo" descr="Purdue University logo.">
            <a:extLst>
              <a:ext uri="{FF2B5EF4-FFF2-40B4-BE49-F238E27FC236}">
                <a16:creationId xmlns:a16="http://schemas.microsoft.com/office/drawing/2014/main" id="{2B95957B-5AA1-87C1-17C1-8B124F9BF5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" y="6241601"/>
            <a:ext cx="1772979" cy="31735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934476C-4C02-25BA-E204-817B7A2F8E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3082" y="6221032"/>
            <a:ext cx="657226" cy="365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4019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9A8E87-204F-60B5-FDCC-038F591ED5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8618084-15F8-5D9D-B566-A4EDD039FC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1654" y="284425"/>
            <a:ext cx="3460692" cy="964096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4000" b="0" i="1" kern="1200" cap="none" baseline="0" dirty="0">
                <a:latin typeface="Franklin Gothic Medium Cond" panose="020B0606030402020204" pitchFamily="34" charset="0"/>
                <a:ea typeface="+mj-ea"/>
                <a:cs typeface="+mj-cs"/>
              </a:rPr>
              <a:t>Organometallics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F1F8ED9-441D-B353-5B64-ACB90FCD5C03}"/>
              </a:ext>
            </a:extLst>
          </p:cNvPr>
          <p:cNvSpPr txBox="1"/>
          <p:nvPr/>
        </p:nvSpPr>
        <p:spPr>
          <a:xfrm>
            <a:off x="342903" y="1570384"/>
            <a:ext cx="4406650" cy="426224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85750"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en-US" b="0" i="0" kern="1200" baseline="0" dirty="0">
                <a:latin typeface="+mn-lt"/>
                <a:ea typeface="+mn-ea"/>
                <a:cs typeface="+mn-cs"/>
              </a:rPr>
              <a:t>Molecules which contain one or more Carbon-Metal bonds</a:t>
            </a:r>
          </a:p>
          <a:p>
            <a:pPr marL="285750" indent="-285750"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en-US" b="0" i="0" kern="1200" baseline="0" dirty="0">
                <a:latin typeface="+mn-lt"/>
                <a:ea typeface="+mn-ea"/>
                <a:cs typeface="+mn-cs"/>
              </a:rPr>
              <a:t>Unique reactivity and charge properties which allow for </a:t>
            </a:r>
            <a:r>
              <a:rPr lang="en-US" dirty="0"/>
              <a:t>use as catalysts</a:t>
            </a:r>
          </a:p>
          <a:p>
            <a:pPr marL="285750" indent="-285750"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endParaRPr lang="en-US" b="0" i="0" kern="1200" baseline="0" dirty="0">
              <a:latin typeface="+mn-lt"/>
              <a:ea typeface="+mn-ea"/>
              <a:cs typeface="+mn-cs"/>
            </a:endParaRPr>
          </a:p>
          <a:p>
            <a:pPr marL="285750" indent="-285750"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en-US" b="0" i="0" kern="1200" baseline="0" dirty="0">
                <a:latin typeface="+mn-lt"/>
                <a:ea typeface="+mn-ea"/>
                <a:cs typeface="+mn-cs"/>
              </a:rPr>
              <a:t>Johnson Matthey (JM) produces many </a:t>
            </a:r>
            <a:r>
              <a:rPr lang="en-US" b="0" i="0" kern="1200" baseline="0">
                <a:latin typeface="+mn-lt"/>
                <a:ea typeface="+mn-ea"/>
                <a:cs typeface="+mn-cs"/>
              </a:rPr>
              <a:t>types of organometallics for the</a:t>
            </a:r>
            <a:r>
              <a:rPr lang="en-US"/>
              <a:t> agrochemicals and pharmaceuticals</a:t>
            </a:r>
            <a:r>
              <a:rPr lang="en-US" b="0" i="0" kern="1200" baseline="0">
                <a:latin typeface="+mn-lt"/>
                <a:ea typeface="+mn-ea"/>
                <a:cs typeface="+mn-cs"/>
              </a:rPr>
              <a:t> </a:t>
            </a:r>
            <a:r>
              <a:rPr lang="en-US"/>
              <a:t>industries</a:t>
            </a:r>
            <a:endParaRPr lang="en-US" b="0" i="0" kern="1200" baseline="0">
              <a:latin typeface="+mn-lt"/>
            </a:endParaRPr>
          </a:p>
          <a:p>
            <a:pPr marL="285750" indent="-285750"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en-US" b="0" i="0" kern="1200" baseline="0" dirty="0">
                <a:latin typeface="+mn-lt"/>
                <a:ea typeface="+mn-ea"/>
                <a:cs typeface="+mn-cs"/>
              </a:rPr>
              <a:t>Common metal centers include palladium, platinum, iridium, etc. </a:t>
            </a:r>
          </a:p>
          <a:p>
            <a:pPr defTabSz="685800">
              <a:lnSpc>
                <a:spcPct val="90000"/>
              </a:lnSpc>
              <a:spcBef>
                <a:spcPts val="750"/>
              </a:spcBef>
            </a:pPr>
            <a:endParaRPr lang="en-US" b="0" i="0" kern="1200" baseline="0" dirty="0">
              <a:latin typeface="+mn-lt"/>
              <a:ea typeface="+mn-ea"/>
              <a:cs typeface="+mn-cs"/>
            </a:endParaRPr>
          </a:p>
          <a:p>
            <a:pPr defTabSz="685800">
              <a:lnSpc>
                <a:spcPct val="90000"/>
              </a:lnSpc>
              <a:spcBef>
                <a:spcPts val="750"/>
              </a:spcBef>
            </a:pPr>
            <a:endParaRPr lang="en-US" b="0" i="0" kern="1200" baseline="0" dirty="0">
              <a:latin typeface="+mn-lt"/>
              <a:ea typeface="+mn-ea"/>
              <a:cs typeface="+mn-cs"/>
            </a:endParaRPr>
          </a:p>
          <a:p>
            <a:pPr defTabSz="685800">
              <a:lnSpc>
                <a:spcPct val="90000"/>
              </a:lnSpc>
              <a:spcBef>
                <a:spcPts val="750"/>
              </a:spcBef>
            </a:pPr>
            <a:endParaRPr lang="en-US" b="0" i="0" kern="1200" baseline="0" dirty="0">
              <a:latin typeface="+mn-lt"/>
              <a:ea typeface="+mn-ea"/>
              <a:cs typeface="+mn-cs"/>
            </a:endParaRPr>
          </a:p>
          <a:p>
            <a:pPr defTabSz="685800">
              <a:lnSpc>
                <a:spcPct val="90000"/>
              </a:lnSpc>
              <a:spcBef>
                <a:spcPts val="750"/>
              </a:spcBef>
            </a:pPr>
            <a:endParaRPr lang="en-US" sz="1500" b="0" i="0" kern="1200" baseline="0" dirty="0">
              <a:latin typeface="+mn-lt"/>
              <a:ea typeface="+mn-ea"/>
              <a:cs typeface="+mn-cs"/>
            </a:endParaRPr>
          </a:p>
          <a:p>
            <a:pPr defTabSz="685800">
              <a:lnSpc>
                <a:spcPct val="90000"/>
              </a:lnSpc>
              <a:spcBef>
                <a:spcPts val="750"/>
              </a:spcBef>
            </a:pPr>
            <a:endParaRPr lang="en-US" sz="1500" b="0" i="0" kern="1200" baseline="0" dirty="0"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 descr="Pd 110: Palladium allyl chloride dimer | CAS 12012 95 2 | Johnson Matthey">
            <a:extLst>
              <a:ext uri="{FF2B5EF4-FFF2-40B4-BE49-F238E27FC236}">
                <a16:creationId xmlns:a16="http://schemas.microsoft.com/office/drawing/2014/main" id="{6B382E07-7BDE-E56F-F584-AB8ADB1074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673" r="11297" b="35900"/>
          <a:stretch>
            <a:fillRect/>
          </a:stretch>
        </p:blipFill>
        <p:spPr bwMode="auto">
          <a:xfrm>
            <a:off x="5106745" y="2093683"/>
            <a:ext cx="3694352" cy="1607823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CA1260-F237-5E76-8CB1-BAFE6E98CA4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700963" y="6290433"/>
            <a:ext cx="110013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346097E4-2930-9D48-A5CE-AF00B0E70697}" type="slidenum">
              <a:rPr lang="en-US" smtClean="0"/>
              <a:pPr>
                <a:spcAft>
                  <a:spcPts val="600"/>
                </a:spcAft>
              </a:pPr>
              <a:t>2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CE8396-86EF-733B-9C76-C1A9A30E0FDB}"/>
              </a:ext>
            </a:extLst>
          </p:cNvPr>
          <p:cNvSpPr txBox="1"/>
          <p:nvPr/>
        </p:nvSpPr>
        <p:spPr>
          <a:xfrm>
            <a:off x="5569625" y="3701506"/>
            <a:ext cx="3231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Palladium allyl chloride dimer, a molecule of interest during this study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738A9C4-213C-F9AC-D22A-DD8EC7781C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3082" y="6221032"/>
            <a:ext cx="657226" cy="365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9627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E72CBA-026F-7E96-546F-23B8813A83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9301" y="315748"/>
            <a:ext cx="6965397" cy="719757"/>
          </a:xfrm>
        </p:spPr>
        <p:txBody>
          <a:bodyPr/>
          <a:lstStyle/>
          <a:p>
            <a:r>
              <a:rPr lang="en-US" sz="6000" dirty="0"/>
              <a:t>Acknowledgements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8FBDCD-BC38-D4A8-A210-EA02F261005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56830" y="1205084"/>
            <a:ext cx="5875309" cy="3633797"/>
          </a:xfrm>
        </p:spPr>
        <p:txBody>
          <a:bodyPr vert="horz" lIns="91440" tIns="45720" rIns="91440" bIns="45720" rtlCol="0" anchor="t">
            <a:noAutofit/>
          </a:bodyPr>
          <a:lstStyle/>
          <a:p>
            <a:endParaRPr lang="en-US" sz="2400" dirty="0"/>
          </a:p>
          <a:p>
            <a:r>
              <a:rPr lang="en-US" sz="2400"/>
              <a:t>-Dr. Robert Higgins, Process Safety Chemist at </a:t>
            </a:r>
            <a:r>
              <a:rPr lang="en-US" sz="2400" dirty="0"/>
              <a:t>Johnson Matthey</a:t>
            </a:r>
          </a:p>
          <a:p>
            <a:endParaRPr lang="en-US" sz="2400" dirty="0"/>
          </a:p>
          <a:p>
            <a:r>
              <a:rPr lang="en-US" sz="2400"/>
              <a:t>-Dr. Robert Woodman, Process Safety Leader at Johnson Matthey</a:t>
            </a:r>
            <a:endParaRPr lang="en-US" sz="2400" dirty="0"/>
          </a:p>
          <a:p>
            <a:endParaRPr lang="en-US" sz="2400" dirty="0"/>
          </a:p>
          <a:p>
            <a:r>
              <a:rPr lang="en-US" sz="2400"/>
              <a:t>-Dr. Ray Mentzer, Research Advisor </a:t>
            </a:r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-Tyler </a:t>
            </a:r>
            <a:r>
              <a:rPr lang="en-US" sz="2400" dirty="0" err="1"/>
              <a:t>Pasut</a:t>
            </a:r>
            <a:r>
              <a:rPr lang="en-US" sz="2400" dirty="0"/>
              <a:t>, Savoie PhD Student </a:t>
            </a:r>
          </a:p>
        </p:txBody>
      </p:sp>
      <p:pic>
        <p:nvPicPr>
          <p:cNvPr id="4" name="Picture 3" descr="Johnson Matthey">
            <a:extLst>
              <a:ext uri="{FF2B5EF4-FFF2-40B4-BE49-F238E27FC236}">
                <a16:creationId xmlns:a16="http://schemas.microsoft.com/office/drawing/2014/main" id="{1991AF0F-99FA-765A-FC1D-58569C8C84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7276" y="5820783"/>
            <a:ext cx="3701928" cy="449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52662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08ADFA-9919-C596-1823-D5E7A6E1A9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99D749-9DE5-A988-9A1B-194300AC68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</a:t>
            </a:r>
            <a:br>
              <a:rPr lang="en-US" dirty="0"/>
            </a:br>
            <a:br>
              <a:rPr lang="en-US" dirty="0"/>
            </a:br>
            <a:r>
              <a:rPr lang="en-US" dirty="0"/>
              <a:t>Questions?</a:t>
            </a:r>
          </a:p>
        </p:txBody>
      </p:sp>
      <p:pic>
        <p:nvPicPr>
          <p:cNvPr id="3" name="Picture 3" descr="Johnson Matthey">
            <a:extLst>
              <a:ext uri="{FF2B5EF4-FFF2-40B4-BE49-F238E27FC236}">
                <a16:creationId xmlns:a16="http://schemas.microsoft.com/office/drawing/2014/main" id="{7DBE308A-3F47-1B68-A1E2-1D449D5D76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2110" y="5812395"/>
            <a:ext cx="3701928" cy="449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47929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648A87C-1FA1-756E-8002-A17A677C3D69}"/>
              </a:ext>
            </a:extLst>
          </p:cNvPr>
          <p:cNvSpPr/>
          <p:nvPr/>
        </p:nvSpPr>
        <p:spPr>
          <a:xfrm>
            <a:off x="0" y="2269647"/>
            <a:ext cx="9144000" cy="131476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DAA1B9-4128-D2C8-4619-45A79BD09F1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6982" y="1332772"/>
            <a:ext cx="8450036" cy="336947"/>
          </a:xfrm>
        </p:spPr>
        <p:txBody>
          <a:bodyPr/>
          <a:lstStyle/>
          <a:p>
            <a:r>
              <a:rPr lang="en-US" dirty="0"/>
              <a:t>Design Elements</a:t>
            </a:r>
          </a:p>
        </p:txBody>
      </p:sp>
      <p:pic>
        <p:nvPicPr>
          <p:cNvPr id="5" name="Purdue Logo" descr="Purdue University logo.">
            <a:extLst>
              <a:ext uri="{FF2B5EF4-FFF2-40B4-BE49-F238E27FC236}">
                <a16:creationId xmlns:a16="http://schemas.microsoft.com/office/drawing/2014/main" id="{7D8AAD4E-6582-C9EE-93FE-0898D015A9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9312" y="2811363"/>
            <a:ext cx="1352393" cy="242075"/>
          </a:xfrm>
          <a:prstGeom prst="rect">
            <a:avLst/>
          </a:prstGeom>
        </p:spPr>
      </p:pic>
      <p:pic>
        <p:nvPicPr>
          <p:cNvPr id="6" name="Purdue Logo" descr="Purdue University logo.">
            <a:extLst>
              <a:ext uri="{FF2B5EF4-FFF2-40B4-BE49-F238E27FC236}">
                <a16:creationId xmlns:a16="http://schemas.microsoft.com/office/drawing/2014/main" id="{89D705B2-5E37-D34D-6FBD-80B37F9434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9312" y="4020065"/>
            <a:ext cx="1352393" cy="242075"/>
          </a:xfrm>
          <a:prstGeom prst="rect">
            <a:avLst/>
          </a:prstGeom>
        </p:spPr>
      </p:pic>
      <p:pic>
        <p:nvPicPr>
          <p:cNvPr id="39" name="Picture 38" descr="Purdue University vertical logo.">
            <a:extLst>
              <a:ext uri="{FF2B5EF4-FFF2-40B4-BE49-F238E27FC236}">
                <a16:creationId xmlns:a16="http://schemas.microsoft.com/office/drawing/2014/main" id="{03C2D7F1-9B45-5BA1-9007-006F93CD77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32380" y="2626786"/>
            <a:ext cx="872749" cy="563441"/>
          </a:xfrm>
          <a:prstGeom prst="rect">
            <a:avLst/>
          </a:prstGeom>
        </p:spPr>
      </p:pic>
      <p:pic>
        <p:nvPicPr>
          <p:cNvPr id="41" name="Picture 40" descr="Purdue University vertical logo.">
            <a:extLst>
              <a:ext uri="{FF2B5EF4-FFF2-40B4-BE49-F238E27FC236}">
                <a16:creationId xmlns:a16="http://schemas.microsoft.com/office/drawing/2014/main" id="{A5B6C1C8-9399-79CB-4873-15DF36A9661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28725" y="3824245"/>
            <a:ext cx="880060" cy="568161"/>
          </a:xfrm>
          <a:prstGeom prst="rect">
            <a:avLst/>
          </a:prstGeom>
        </p:spPr>
      </p:pic>
      <p:sp>
        <p:nvSpPr>
          <p:cNvPr id="42" name="Text Placeholder 3">
            <a:extLst>
              <a:ext uri="{FF2B5EF4-FFF2-40B4-BE49-F238E27FC236}">
                <a16:creationId xmlns:a16="http://schemas.microsoft.com/office/drawing/2014/main" id="{6503F81F-A777-1237-D79A-4F946965BE5D}"/>
              </a:ext>
            </a:extLst>
          </p:cNvPr>
          <p:cNvSpPr txBox="1">
            <a:spLocks/>
          </p:cNvSpPr>
          <p:nvPr/>
        </p:nvSpPr>
        <p:spPr>
          <a:xfrm>
            <a:off x="423030" y="5247521"/>
            <a:ext cx="8450036" cy="336947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000" b="1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6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5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4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00" dirty="0">
                <a:solidFill>
                  <a:schemeClr val="bg2">
                    <a:lumMod val="75000"/>
                  </a:schemeClr>
                </a:solidFill>
              </a:rPr>
              <a:t>Copy and paste as needed. Delete slide before presenting.</a:t>
            </a:r>
          </a:p>
        </p:txBody>
      </p:sp>
      <p:pic>
        <p:nvPicPr>
          <p:cNvPr id="45" name="Picture 44" descr="Facebook social media icon">
            <a:extLst>
              <a:ext uri="{FF2B5EF4-FFF2-40B4-BE49-F238E27FC236}">
                <a16:creationId xmlns:a16="http://schemas.microsoft.com/office/drawing/2014/main" id="{8BB5E1BB-ACE4-93CA-5F44-C0A46A09107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35668" y="3824245"/>
            <a:ext cx="562115" cy="562115"/>
          </a:xfrm>
          <a:prstGeom prst="rect">
            <a:avLst/>
          </a:prstGeom>
        </p:spPr>
      </p:pic>
      <p:pic>
        <p:nvPicPr>
          <p:cNvPr id="46" name="Picture 45" descr="Facebook social media icon">
            <a:extLst>
              <a:ext uri="{FF2B5EF4-FFF2-40B4-BE49-F238E27FC236}">
                <a16:creationId xmlns:a16="http://schemas.microsoft.com/office/drawing/2014/main" id="{01A436E5-CE8A-8B6C-EDFB-B389D2E8A21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38092" y="2624493"/>
            <a:ext cx="562115" cy="562115"/>
          </a:xfrm>
          <a:prstGeom prst="rect">
            <a:avLst/>
          </a:prstGeom>
        </p:spPr>
      </p:pic>
      <p:pic>
        <p:nvPicPr>
          <p:cNvPr id="47" name="Picture 46" descr="Instagram social media icon">
            <a:extLst>
              <a:ext uri="{FF2B5EF4-FFF2-40B4-BE49-F238E27FC236}">
                <a16:creationId xmlns:a16="http://schemas.microsoft.com/office/drawing/2014/main" id="{5BBC68B6-135D-0A46-12E8-D822067E399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28999" y="3824245"/>
            <a:ext cx="562115" cy="562115"/>
          </a:xfrm>
          <a:prstGeom prst="rect">
            <a:avLst/>
          </a:prstGeom>
        </p:spPr>
      </p:pic>
      <p:pic>
        <p:nvPicPr>
          <p:cNvPr id="48" name="Picture 47" descr="Instagram social media icon">
            <a:extLst>
              <a:ext uri="{FF2B5EF4-FFF2-40B4-BE49-F238E27FC236}">
                <a16:creationId xmlns:a16="http://schemas.microsoft.com/office/drawing/2014/main" id="{3751DC7F-3409-CC45-70C5-7669E72B861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30938" y="2624493"/>
            <a:ext cx="562115" cy="562115"/>
          </a:xfrm>
          <a:prstGeom prst="rect">
            <a:avLst/>
          </a:prstGeom>
        </p:spPr>
      </p:pic>
      <p:pic>
        <p:nvPicPr>
          <p:cNvPr id="49" name="Picture 48" descr="LinkedIn social media icon">
            <a:extLst>
              <a:ext uri="{FF2B5EF4-FFF2-40B4-BE49-F238E27FC236}">
                <a16:creationId xmlns:a16="http://schemas.microsoft.com/office/drawing/2014/main" id="{8C7D95E1-A9C6-E937-3333-89A8A000080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522330" y="3824245"/>
            <a:ext cx="562115" cy="562115"/>
          </a:xfrm>
          <a:prstGeom prst="rect">
            <a:avLst/>
          </a:prstGeom>
        </p:spPr>
      </p:pic>
      <p:pic>
        <p:nvPicPr>
          <p:cNvPr id="50" name="Picture 49" descr="LinkedIn social media icon">
            <a:extLst>
              <a:ext uri="{FF2B5EF4-FFF2-40B4-BE49-F238E27FC236}">
                <a16:creationId xmlns:a16="http://schemas.microsoft.com/office/drawing/2014/main" id="{A9802028-D16B-5C32-2EC4-00A073C9E46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523784" y="2624493"/>
            <a:ext cx="562115" cy="562115"/>
          </a:xfrm>
          <a:prstGeom prst="rect">
            <a:avLst/>
          </a:prstGeom>
        </p:spPr>
      </p:pic>
      <p:pic>
        <p:nvPicPr>
          <p:cNvPr id="51" name="Picture 50" descr="Snapchat social media icon">
            <a:extLst>
              <a:ext uri="{FF2B5EF4-FFF2-40B4-BE49-F238E27FC236}">
                <a16:creationId xmlns:a16="http://schemas.microsoft.com/office/drawing/2014/main" id="{097DCAB4-3A38-B448-6F01-407340543E2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315661" y="3824245"/>
            <a:ext cx="562115" cy="562115"/>
          </a:xfrm>
          <a:prstGeom prst="rect">
            <a:avLst/>
          </a:prstGeom>
        </p:spPr>
      </p:pic>
      <p:pic>
        <p:nvPicPr>
          <p:cNvPr id="52" name="Picture 51" descr="Snapchat social media icon">
            <a:extLst>
              <a:ext uri="{FF2B5EF4-FFF2-40B4-BE49-F238E27FC236}">
                <a16:creationId xmlns:a16="http://schemas.microsoft.com/office/drawing/2014/main" id="{06F8A30A-E31F-24A9-85BB-5BE960B2C14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316630" y="2624493"/>
            <a:ext cx="562115" cy="562115"/>
          </a:xfrm>
          <a:prstGeom prst="rect">
            <a:avLst/>
          </a:prstGeom>
        </p:spPr>
      </p:pic>
      <p:pic>
        <p:nvPicPr>
          <p:cNvPr id="53" name="Picture 52" descr="X social media icon">
            <a:extLst>
              <a:ext uri="{FF2B5EF4-FFF2-40B4-BE49-F238E27FC236}">
                <a16:creationId xmlns:a16="http://schemas.microsoft.com/office/drawing/2014/main" id="{F9EFE0E3-F389-78CB-7298-5FD44EE0ADE8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902323" y="3824245"/>
            <a:ext cx="562115" cy="562115"/>
          </a:xfrm>
          <a:prstGeom prst="rect">
            <a:avLst/>
          </a:prstGeom>
        </p:spPr>
      </p:pic>
      <p:pic>
        <p:nvPicPr>
          <p:cNvPr id="54" name="Picture 53" descr="X social media icon">
            <a:extLst>
              <a:ext uri="{FF2B5EF4-FFF2-40B4-BE49-F238E27FC236}">
                <a16:creationId xmlns:a16="http://schemas.microsoft.com/office/drawing/2014/main" id="{2273DAD2-F7AE-5745-3E69-95C59BB02A11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902323" y="2624493"/>
            <a:ext cx="562115" cy="562115"/>
          </a:xfrm>
          <a:prstGeom prst="rect">
            <a:avLst/>
          </a:prstGeom>
        </p:spPr>
      </p:pic>
      <p:pic>
        <p:nvPicPr>
          <p:cNvPr id="55" name="Picture 54" descr="YouTube social media icon">
            <a:extLst>
              <a:ext uri="{FF2B5EF4-FFF2-40B4-BE49-F238E27FC236}">
                <a16:creationId xmlns:a16="http://schemas.microsoft.com/office/drawing/2014/main" id="{5B4EEF3E-00F3-690D-845D-B03A535F4DE5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108992" y="3824245"/>
            <a:ext cx="562115" cy="562115"/>
          </a:xfrm>
          <a:prstGeom prst="rect">
            <a:avLst/>
          </a:prstGeom>
        </p:spPr>
      </p:pic>
      <p:pic>
        <p:nvPicPr>
          <p:cNvPr id="56" name="Picture 55" descr="YouTube social media icon">
            <a:extLst>
              <a:ext uri="{FF2B5EF4-FFF2-40B4-BE49-F238E27FC236}">
                <a16:creationId xmlns:a16="http://schemas.microsoft.com/office/drawing/2014/main" id="{40988EC9-9EDC-35A5-1B70-B8A96FD4E068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109476" y="2624493"/>
            <a:ext cx="562115" cy="562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6560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D10B3D-10C1-F53B-3199-735B939DEB0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46097E4-2930-9D48-A5CE-AF00B0E70697}" type="slidenum">
              <a:rPr lang="en-US" smtClean="0"/>
              <a:t>3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DA0F6C3-92AF-BCD4-DAD7-D08ED9300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5140" y="169070"/>
            <a:ext cx="8450036" cy="685801"/>
          </a:xfrm>
        </p:spPr>
        <p:txBody>
          <a:bodyPr>
            <a:normAutofit/>
          </a:bodyPr>
          <a:lstStyle/>
          <a:p>
            <a:r>
              <a:rPr lang="en-US" dirty="0"/>
              <a:t>Motivation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7DF9A1C-DB8F-E850-CB7D-721DDA2E945E}"/>
              </a:ext>
            </a:extLst>
          </p:cNvPr>
          <p:cNvSpPr txBox="1"/>
          <p:nvPr/>
        </p:nvSpPr>
        <p:spPr>
          <a:xfrm>
            <a:off x="136225" y="1035869"/>
            <a:ext cx="4705165" cy="535531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It is critical to understand heat of reaction (</a:t>
            </a:r>
            <a:r>
              <a:rPr lang="el-GR" dirty="0"/>
              <a:t>Δ</a:t>
            </a:r>
            <a:r>
              <a:rPr lang="en-US" dirty="0" err="1"/>
              <a:t>H</a:t>
            </a:r>
            <a:r>
              <a:rPr lang="en-US" baseline="-25000" dirty="0" err="1"/>
              <a:t>rxn</a:t>
            </a:r>
            <a:r>
              <a:rPr lang="en-US" dirty="0"/>
              <a:t> ) to ensure safe process scale-up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Δ</a:t>
            </a:r>
            <a:r>
              <a:rPr lang="en-US" dirty="0"/>
              <a:t>H</a:t>
            </a:r>
            <a:r>
              <a:rPr lang="en-US" baseline="-25000" dirty="0"/>
              <a:t>rxn </a:t>
            </a:r>
            <a:r>
              <a:rPr lang="en-US" dirty="0"/>
              <a:t>is difficult to measure. So, use heat of combustion (</a:t>
            </a:r>
            <a:r>
              <a:rPr lang="el-GR" dirty="0"/>
              <a:t>Δ</a:t>
            </a:r>
            <a:r>
              <a:rPr lang="en-US" dirty="0" err="1"/>
              <a:t>H</a:t>
            </a:r>
            <a:r>
              <a:rPr lang="en-US" baseline="-25000" dirty="0" err="1"/>
              <a:t>c</a:t>
            </a:r>
            <a:r>
              <a:rPr lang="en-US" dirty="0"/>
              <a:t>) instead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Typically, direct testing methods such as bomb calorimetry are used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However, organometallics are </a:t>
            </a:r>
            <a:r>
              <a:rPr lang="en-US" i="1" dirty="0"/>
              <a:t>very </a:t>
            </a:r>
            <a:r>
              <a:rPr lang="en-US" dirty="0"/>
              <a:t>expensive: $1500-2000 per test, ~500 products in JM's Catalog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An accurate theoretical method of estimating </a:t>
            </a:r>
            <a:r>
              <a:rPr lang="el-GR" dirty="0"/>
              <a:t>Δ</a:t>
            </a:r>
            <a:r>
              <a:rPr lang="en-US" dirty="0" err="1"/>
              <a:t>H</a:t>
            </a:r>
            <a:r>
              <a:rPr lang="en-US" baseline="-25000" dirty="0" err="1"/>
              <a:t>c</a:t>
            </a:r>
            <a:r>
              <a:rPr lang="en-US" baseline="-25000" dirty="0"/>
              <a:t> </a:t>
            </a:r>
            <a:r>
              <a:rPr lang="en-US" dirty="0"/>
              <a:t>would be highly valuable to JM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4ADC2BED-ECDD-EA5A-D720-EA03EA5C26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6267"/>
            <a:ext cx="32060" cy="18466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cs typeface="Segoe UI" panose="020B0502040204020203" pitchFamily="34" charset="0"/>
              </a:rPr>
              <a:t> 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90429F34-D436-5CDA-E80A-F02012AA17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60" y="-48399"/>
            <a:ext cx="32060" cy="55399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cs typeface="Segoe UI" panose="020B0502040204020203" pitchFamily="34" charset="0"/>
              </a:rPr>
              <a:t> </a:t>
            </a:r>
            <a:endParaRPr kumimoji="0" lang="en-US" altLang="en-U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ptos" panose="020B0004020202020204" pitchFamily="34" charset="0"/>
              <a:cs typeface="Segoe UI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cs typeface="Segoe UI" panose="020B0502040204020203" pitchFamily="34" charset="0"/>
              </a:rPr>
              <a:t> 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54" name="Picture 6" descr="T2 Laboratories Case Study | Free Case Study Example">
            <a:extLst>
              <a:ext uri="{FF2B5EF4-FFF2-40B4-BE49-F238E27FC236}">
                <a16:creationId xmlns:a16="http://schemas.microsoft.com/office/drawing/2014/main" id="{378B6AA7-9F37-3092-5EA2-F8B0DE7B5E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67" r="8089"/>
          <a:stretch>
            <a:fillRect/>
          </a:stretch>
        </p:blipFill>
        <p:spPr bwMode="auto">
          <a:xfrm>
            <a:off x="5099561" y="1148128"/>
            <a:ext cx="3908214" cy="2792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95494B6-C155-053D-8319-CAD59D1E56D0}"/>
              </a:ext>
            </a:extLst>
          </p:cNvPr>
          <p:cNvSpPr txBox="1"/>
          <p:nvPr/>
        </p:nvSpPr>
        <p:spPr>
          <a:xfrm>
            <a:off x="5174827" y="4408783"/>
            <a:ext cx="38329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/>
              <a:t>December 7, 2007: An explosion at T2 Laboratories in Jacksonville, FL kills 4 and injures 32 – directly contributable to insufficient process scale-up knowledge</a:t>
            </a:r>
          </a:p>
        </p:txBody>
      </p:sp>
      <p:pic>
        <p:nvPicPr>
          <p:cNvPr id="2" name="Purdue Logo" descr="Purdue University logo.">
            <a:extLst>
              <a:ext uri="{FF2B5EF4-FFF2-40B4-BE49-F238E27FC236}">
                <a16:creationId xmlns:a16="http://schemas.microsoft.com/office/drawing/2014/main" id="{9C8E0AA2-3D15-2CFC-1D2D-CEFCE3AE37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00" y="6241601"/>
            <a:ext cx="1772979" cy="31735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FA64E62-02C5-256C-D7C1-D312E8C38F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3082" y="6221032"/>
            <a:ext cx="657226" cy="365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1546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4A7C63A-A8A2-3B58-EDE8-4DD8148A659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US">
                <a:latin typeface="Franklin Gothic Medium Cond"/>
              </a:rPr>
              <a:t>Where was this project when I inherited it?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7FBB4A-E85F-7BEC-C34B-02BDF345650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vert="horz" lIns="91440" tIns="45720" rIns="91440" bIns="45720" numCol="1" rtlCol="0" anchor="t">
            <a:no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000">
                <a:latin typeface="Franklin Gothic Book"/>
              </a:rPr>
              <a:t>Previously, TCIT investigated as a thermochemical estimation tool:</a:t>
            </a:r>
            <a:endParaRPr lang="en-US" sz="2000"/>
          </a:p>
          <a:p>
            <a:pPr>
              <a:buFont typeface="Arial"/>
              <a:buChar char="•"/>
            </a:pPr>
            <a:r>
              <a:rPr lang="en-US" sz="2000">
                <a:latin typeface="Franklin Gothic Book"/>
              </a:rPr>
              <a:t>  1. DFT</a:t>
            </a:r>
            <a:endParaRPr lang="en-US" sz="2000" dirty="0">
              <a:latin typeface="Franklin Gothic Book"/>
            </a:endParaRPr>
          </a:p>
          <a:p>
            <a:pPr lvl="1" indent="-285750" fontAlgn="t">
              <a:buFont typeface="Courier New"/>
              <a:buChar char="o"/>
            </a:pPr>
            <a:r>
              <a:rPr lang="en-US" sz="1550" dirty="0">
                <a:latin typeface="Franklin Gothic Book"/>
              </a:rPr>
              <a:t>Used for modeling </a:t>
            </a:r>
            <a:r>
              <a:rPr lang="en-US" sz="1550">
                <a:latin typeface="Franklin Gothic Book"/>
              </a:rPr>
              <a:t>of metal centers in organometallics </a:t>
            </a:r>
            <a:endParaRPr lang="en-US" sz="1550" dirty="0">
              <a:latin typeface="Franklin Gothic Book"/>
            </a:endParaRPr>
          </a:p>
          <a:p>
            <a:pPr lvl="1" indent="-285750">
              <a:buFont typeface="Courier New"/>
              <a:buChar char="o"/>
            </a:pPr>
            <a:r>
              <a:rPr lang="en-US" sz="1550" dirty="0">
                <a:latin typeface="Franklin Gothic Book"/>
              </a:rPr>
              <a:t>Not as accurate for ligands (carbon-based surroundings)</a:t>
            </a:r>
            <a:endParaRPr lang="en-US" sz="2000" dirty="0">
              <a:latin typeface="Franklin Gothic Book"/>
            </a:endParaRPr>
          </a:p>
          <a:p>
            <a:pPr indent="-285750" fontAlgn="auto">
              <a:buFont typeface="Arial"/>
              <a:buChar char="•"/>
            </a:pPr>
            <a:r>
              <a:rPr lang="en-US" sz="2000">
                <a:latin typeface="Franklin Gothic Book"/>
              </a:rPr>
              <a:t>2. G4</a:t>
            </a:r>
          </a:p>
          <a:p>
            <a:pPr lvl="1" indent="-285750" fontAlgn="t">
              <a:buFont typeface="Courier New"/>
              <a:buChar char="o"/>
            </a:pPr>
            <a:r>
              <a:rPr lang="en-US" sz="1600" dirty="0">
                <a:latin typeface="Franklin Gothic Book"/>
              </a:rPr>
              <a:t>More accurate for ligands</a:t>
            </a:r>
          </a:p>
          <a:p>
            <a:pPr lvl="1" indent="-285750">
              <a:buFont typeface="Courier New"/>
              <a:buChar char="o"/>
            </a:pPr>
            <a:r>
              <a:rPr lang="en-US" sz="1600">
                <a:latin typeface="Franklin Gothic Book"/>
              </a:rPr>
              <a:t>Cannot handle metals due to missing basis sets</a:t>
            </a:r>
            <a:endParaRPr lang="en-US" sz="1600" dirty="0">
              <a:latin typeface="Franklin Gothic Book"/>
            </a:endParaRPr>
          </a:p>
          <a:p>
            <a:pPr lvl="1" indent="-285750">
              <a:buFont typeface="Courier New"/>
              <a:buChar char="o"/>
            </a:pPr>
            <a:r>
              <a:rPr lang="en-US" sz="1600">
                <a:latin typeface="Franklin Gothic Book"/>
              </a:rPr>
              <a:t>Computationally</a:t>
            </a:r>
            <a:r>
              <a:rPr lang="en-US" sz="1600" dirty="0">
                <a:latin typeface="Franklin Gothic Book"/>
              </a:rPr>
              <a:t> expensive</a:t>
            </a:r>
          </a:p>
          <a:p>
            <a:pPr indent="-285750">
              <a:buFont typeface="Arial"/>
              <a:buChar char="•"/>
            </a:pPr>
            <a:r>
              <a:rPr lang="en-US" sz="2050">
                <a:latin typeface="Franklin Gothic Book"/>
              </a:rPr>
              <a:t>TCIT = DFT(Metal) + G4(Organic)</a:t>
            </a:r>
            <a:endParaRPr lang="en-US" sz="2050" dirty="0">
              <a:latin typeface="Franklin Gothic Book"/>
            </a:endParaRPr>
          </a:p>
          <a:p>
            <a:pPr indent="-285750">
              <a:buFont typeface="Arial"/>
              <a:buChar char="•"/>
            </a:pPr>
            <a:r>
              <a:rPr lang="en-US" sz="2050" dirty="0">
                <a:latin typeface="Franklin Gothic Book"/>
              </a:rPr>
              <a:t>Showcased good accuracy, but process was cumbersome and time consuming </a:t>
            </a:r>
          </a:p>
          <a:p>
            <a:pPr indent="-285750">
              <a:buFont typeface="Arial"/>
              <a:buChar char="•"/>
            </a:pPr>
            <a:r>
              <a:rPr lang="en-US" sz="2050" i="1">
                <a:latin typeface="Franklin Gothic Book"/>
              </a:rPr>
              <a:t>Instead, try using DFT to model the whole molecule!</a:t>
            </a:r>
            <a:endParaRPr lang="en-US" sz="2050" i="1" dirty="0">
              <a:latin typeface="Franklin Gothic Book"/>
            </a:endParaRPr>
          </a:p>
          <a:p>
            <a:endParaRPr lang="en-US" sz="2050" dirty="0">
              <a:latin typeface="Franklin Gothic Book"/>
            </a:endParaRPr>
          </a:p>
          <a:p>
            <a:r>
              <a:rPr lang="en-US"/>
              <a:t> 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DFFD059-6F42-251F-A670-B8CF8CF87E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>
                <a:latin typeface="Franklin Gothic Medium Cond"/>
              </a:rPr>
              <a:t>Previous Work </a:t>
            </a:r>
            <a:endParaRPr lang="en-US" sz="400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B6E422-1C9D-EB9F-A91E-4ACD7056D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097E4-2930-9D48-A5CE-AF00B0E7069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0003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663BF38-4542-C4B2-8468-5A64C09B9A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064" y="365259"/>
            <a:ext cx="8450036" cy="589032"/>
          </a:xfrm>
        </p:spPr>
        <p:txBody>
          <a:bodyPr>
            <a:normAutofit fontScale="90000"/>
          </a:bodyPr>
          <a:lstStyle/>
          <a:p>
            <a:r>
              <a:rPr lang="en-US" dirty="0"/>
              <a:t>Density Functional Theory (DFT)</a:t>
            </a:r>
          </a:p>
        </p:txBody>
      </p:sp>
      <p:sp>
        <p:nvSpPr>
          <p:cNvPr id="4" name="Text Placeholder 13">
            <a:extLst>
              <a:ext uri="{FF2B5EF4-FFF2-40B4-BE49-F238E27FC236}">
                <a16:creationId xmlns:a16="http://schemas.microsoft.com/office/drawing/2014/main" id="{39C178F1-DC67-B992-13E0-2FD19EDCBF30}"/>
              </a:ext>
            </a:extLst>
          </p:cNvPr>
          <p:cNvSpPr txBox="1">
            <a:spLocks/>
          </p:cNvSpPr>
          <p:nvPr/>
        </p:nvSpPr>
        <p:spPr>
          <a:xfrm>
            <a:off x="601518" y="926788"/>
            <a:ext cx="8458200" cy="365760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Wingdings" pitchFamily="2" charset="2"/>
              <a:buChar char="§"/>
              <a:defRPr sz="18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" pitchFamily="2" charset="2"/>
              <a:buChar char="§"/>
              <a:defRPr sz="17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" pitchFamily="2" charset="2"/>
              <a:buChar char="§"/>
              <a:defRPr sz="16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" pitchFamily="2" charset="2"/>
              <a:buChar char="§"/>
              <a:defRPr sz="12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" pitchFamily="2" charset="2"/>
              <a:buNone/>
              <a:defRPr sz="105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>
                <a:latin typeface="Franklin Gothic Medium Cond" panose="020B0606030402020204" pitchFamily="34" charset="0"/>
              </a:rPr>
              <a:t>A quantum computational approach to estimate </a:t>
            </a:r>
            <a:r>
              <a:rPr lang="el-GR" sz="2000" dirty="0">
                <a:latin typeface="Franklin Gothic Medium Cond" panose="020B0606030402020204" pitchFamily="34" charset="0"/>
              </a:rPr>
              <a:t>Δ</a:t>
            </a:r>
            <a:r>
              <a:rPr lang="en-US" sz="2000" dirty="0">
                <a:latin typeface="Franklin Gothic Medium Cond" panose="020B0606030402020204" pitchFamily="34" charset="0"/>
              </a:rPr>
              <a:t>H</a:t>
            </a:r>
            <a:r>
              <a:rPr lang="en-US" sz="2000" baseline="-25000" dirty="0">
                <a:latin typeface="Franklin Gothic Medium Cond" panose="020B0606030402020204" pitchFamily="34" charset="0"/>
              </a:rPr>
              <a:t>c </a:t>
            </a:r>
            <a:r>
              <a:rPr lang="en-US" sz="2000" dirty="0">
                <a:latin typeface="Franklin Gothic Medium Cond" panose="020B0606030402020204" pitchFamily="34" charset="0"/>
              </a:rPr>
              <a:t>for organometallics </a:t>
            </a:r>
          </a:p>
        </p:txBody>
      </p:sp>
      <p:sp>
        <p:nvSpPr>
          <p:cNvPr id="28" name="Slide Number Placeholder 27">
            <a:extLst>
              <a:ext uri="{FF2B5EF4-FFF2-40B4-BE49-F238E27FC236}">
                <a16:creationId xmlns:a16="http://schemas.microsoft.com/office/drawing/2014/main" id="{BD5D1647-1A25-075B-C022-CE7089B74C1A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346097E4-2930-9D48-A5CE-AF00B0E70697}" type="slidenum">
              <a:rPr lang="en-US" smtClean="0"/>
              <a:t>5</a:t>
            </a:fld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459B1FA-BB77-2EC5-81F7-46D0403369BC}"/>
              </a:ext>
            </a:extLst>
          </p:cNvPr>
          <p:cNvSpPr/>
          <p:nvPr/>
        </p:nvSpPr>
        <p:spPr>
          <a:xfrm>
            <a:off x="601514" y="1827294"/>
            <a:ext cx="1862589" cy="32177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436D8EC-D242-9B42-A728-343D3D3F9086}"/>
              </a:ext>
            </a:extLst>
          </p:cNvPr>
          <p:cNvSpPr txBox="1"/>
          <p:nvPr/>
        </p:nvSpPr>
        <p:spPr>
          <a:xfrm>
            <a:off x="601516" y="1501775"/>
            <a:ext cx="1862589" cy="3231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500" dirty="0">
                <a:latin typeface="Franklin Gothic Medium Cond" panose="020B0606030402020204" pitchFamily="34" charset="0"/>
              </a:rPr>
              <a:t>Geometry Optimization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F9D420C5-DC15-5879-EF61-A00AB1E82F65}"/>
              </a:ext>
            </a:extLst>
          </p:cNvPr>
          <p:cNvSpPr/>
          <p:nvPr/>
        </p:nvSpPr>
        <p:spPr>
          <a:xfrm>
            <a:off x="2662226" y="1815299"/>
            <a:ext cx="1862589" cy="321201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21431E3-D77F-8430-C24B-CBBCCE7D5389}"/>
              </a:ext>
            </a:extLst>
          </p:cNvPr>
          <p:cNvSpPr txBox="1"/>
          <p:nvPr/>
        </p:nvSpPr>
        <p:spPr>
          <a:xfrm>
            <a:off x="2662229" y="1507522"/>
            <a:ext cx="1862589" cy="3231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500" dirty="0">
                <a:latin typeface="Franklin Gothic Medium Cond" panose="020B0606030402020204" pitchFamily="34" charset="0"/>
              </a:rPr>
              <a:t>Energy Calculations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FA433BBD-2720-0C61-F32A-FB6D6A6B2134}"/>
              </a:ext>
            </a:extLst>
          </p:cNvPr>
          <p:cNvSpPr/>
          <p:nvPr/>
        </p:nvSpPr>
        <p:spPr>
          <a:xfrm>
            <a:off x="4722932" y="1834588"/>
            <a:ext cx="1862589" cy="321201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D60444A-0752-CC06-AF9C-134B59530396}"/>
              </a:ext>
            </a:extLst>
          </p:cNvPr>
          <p:cNvSpPr txBox="1"/>
          <p:nvPr/>
        </p:nvSpPr>
        <p:spPr>
          <a:xfrm>
            <a:off x="4722936" y="1507521"/>
            <a:ext cx="1862589" cy="3231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500" dirty="0">
                <a:latin typeface="Franklin Gothic Medium Cond" panose="020B0606030402020204" pitchFamily="34" charset="0"/>
              </a:rPr>
              <a:t>Parser Script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B676E9B9-FC76-EF45-3CFA-11F5B532F17A}"/>
              </a:ext>
            </a:extLst>
          </p:cNvPr>
          <p:cNvSpPr/>
          <p:nvPr/>
        </p:nvSpPr>
        <p:spPr>
          <a:xfrm>
            <a:off x="6783650" y="1822992"/>
            <a:ext cx="1862589" cy="321201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070ABCD-E857-90ED-CBB9-64D89E35D780}"/>
              </a:ext>
            </a:extLst>
          </p:cNvPr>
          <p:cNvSpPr txBox="1"/>
          <p:nvPr/>
        </p:nvSpPr>
        <p:spPr>
          <a:xfrm>
            <a:off x="6783650" y="1507522"/>
            <a:ext cx="1862589" cy="30777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Franklin Gothic Medium Cond" panose="020B0606030402020204" pitchFamily="34" charset="0"/>
              </a:rPr>
              <a:t>Direct Calculation of </a:t>
            </a:r>
            <a:r>
              <a:rPr lang="el-GR" sz="1400" dirty="0">
                <a:latin typeface="Franklin Gothic Medium Cond" panose="020B0606030402020204" pitchFamily="34" charset="0"/>
              </a:rPr>
              <a:t>Δ</a:t>
            </a:r>
            <a:r>
              <a:rPr lang="en-US" sz="1400" dirty="0">
                <a:latin typeface="Franklin Gothic Medium Cond" panose="020B0606030402020204" pitchFamily="34" charset="0"/>
              </a:rPr>
              <a:t>H</a:t>
            </a:r>
            <a:r>
              <a:rPr lang="en-US" sz="1400" baseline="-25000" dirty="0">
                <a:latin typeface="Franklin Gothic Medium Cond" panose="020B0606030402020204" pitchFamily="34" charset="0"/>
              </a:rPr>
              <a:t>c</a:t>
            </a:r>
            <a:r>
              <a:rPr lang="en-US" sz="1400" dirty="0">
                <a:latin typeface="Franklin Gothic Medium Cond" panose="020B0606030402020204" pitchFamily="34" charset="0"/>
              </a:rPr>
              <a:t>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8DB0ECA-09B2-4C5E-F8CF-2414AC19550F}"/>
              </a:ext>
            </a:extLst>
          </p:cNvPr>
          <p:cNvSpPr txBox="1"/>
          <p:nvPr/>
        </p:nvSpPr>
        <p:spPr>
          <a:xfrm>
            <a:off x="651046" y="1952175"/>
            <a:ext cx="186258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- </a:t>
            </a:r>
            <a:r>
              <a:rPr lang="en-US" sz="1600" dirty="0">
                <a:latin typeface="Franklin Gothic Medium" panose="020B0603020102020204" pitchFamily="34" charset="0"/>
              </a:rPr>
              <a:t>Undergone if a crystal structure is unavailable</a:t>
            </a:r>
          </a:p>
          <a:p>
            <a:endParaRPr lang="en-US" sz="1600" dirty="0">
              <a:latin typeface="Franklin Gothic Medium" panose="020B0603020102020204" pitchFamily="34" charset="0"/>
            </a:endParaRPr>
          </a:p>
          <a:p>
            <a:r>
              <a:rPr lang="en-US" sz="1600" dirty="0">
                <a:latin typeface="Franklin Gothic Medium" panose="020B0603020102020204" pitchFamily="34" charset="0"/>
              </a:rPr>
              <a:t>- Finds XYZ coordinates of all atoms in a molecule </a:t>
            </a:r>
          </a:p>
          <a:p>
            <a:endParaRPr lang="en-US" sz="1600" dirty="0">
              <a:latin typeface="Franklin Gothic Medium" panose="020B0603020102020204" pitchFamily="34" charset="0"/>
            </a:endParaRPr>
          </a:p>
          <a:p>
            <a:r>
              <a:rPr lang="en-US" sz="1600" dirty="0">
                <a:latin typeface="Franklin Gothic Medium" panose="020B0603020102020204" pitchFamily="34" charset="0"/>
              </a:rPr>
              <a:t>- Computationally expensive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1EA9D7C-12BC-8869-C1CB-ADCB19F27B99}"/>
              </a:ext>
            </a:extLst>
          </p:cNvPr>
          <p:cNvSpPr txBox="1"/>
          <p:nvPr/>
        </p:nvSpPr>
        <p:spPr>
          <a:xfrm>
            <a:off x="2666908" y="1952175"/>
            <a:ext cx="195695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+mj-lt"/>
              </a:rPr>
              <a:t>- Input: Crystal Structure</a:t>
            </a:r>
          </a:p>
          <a:p>
            <a:endParaRPr lang="en-US" sz="1600" dirty="0">
              <a:latin typeface="Franklin Gothic Medium" panose="020B0603020102020204" pitchFamily="34" charset="0"/>
            </a:endParaRPr>
          </a:p>
          <a:p>
            <a:r>
              <a:rPr lang="en-US" sz="1600" dirty="0">
                <a:latin typeface="Franklin Gothic Medium" panose="020B0603020102020204" pitchFamily="34" charset="0"/>
              </a:rPr>
              <a:t>- Utilizes electron density functionals to solve for molecule energy</a:t>
            </a:r>
          </a:p>
          <a:p>
            <a:endParaRPr lang="en-US" sz="1600" dirty="0">
              <a:latin typeface="Franklin Gothic Medium" panose="020B0603020102020204" pitchFamily="34" charset="0"/>
            </a:endParaRPr>
          </a:p>
          <a:p>
            <a:r>
              <a:rPr lang="en-US" sz="1600" dirty="0">
                <a:latin typeface="Franklin Gothic Medium" panose="020B0603020102020204" pitchFamily="34" charset="0"/>
              </a:rPr>
              <a:t>- Exponentially expensive for large molecules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3930562-69F0-F0A4-E465-37F605D208A9}"/>
              </a:ext>
            </a:extLst>
          </p:cNvPr>
          <p:cNvSpPr txBox="1"/>
          <p:nvPr/>
        </p:nvSpPr>
        <p:spPr>
          <a:xfrm>
            <a:off x="4722928" y="1952175"/>
            <a:ext cx="186258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- </a:t>
            </a:r>
            <a:r>
              <a:rPr lang="en-US" sz="1600" dirty="0">
                <a:latin typeface="+mj-lt"/>
              </a:rPr>
              <a:t>Reads energy solution found by previous step</a:t>
            </a:r>
          </a:p>
          <a:p>
            <a:endParaRPr lang="en-US" sz="1600" dirty="0">
              <a:latin typeface="+mj-lt"/>
            </a:endParaRPr>
          </a:p>
          <a:p>
            <a:r>
              <a:rPr lang="en-US" sz="1600" dirty="0">
                <a:latin typeface="+mj-lt"/>
              </a:rPr>
              <a:t>- Outputs a gas-phase </a:t>
            </a:r>
            <a:r>
              <a:rPr lang="el-GR" sz="1600" dirty="0">
                <a:latin typeface="+mj-lt"/>
              </a:rPr>
              <a:t>Δ</a:t>
            </a:r>
            <a:r>
              <a:rPr lang="en-US" sz="1600" dirty="0">
                <a:latin typeface="+mj-lt"/>
              </a:rPr>
              <a:t>H</a:t>
            </a:r>
            <a:r>
              <a:rPr lang="en-US" sz="1600" baseline="-25000" dirty="0">
                <a:latin typeface="+mj-lt"/>
              </a:rPr>
              <a:t>f</a:t>
            </a:r>
            <a:r>
              <a:rPr lang="en-US" sz="1600" dirty="0">
                <a:latin typeface="+mj-lt"/>
              </a:rPr>
              <a:t> value in kcal/mol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411640B-AA19-623F-E21B-A586E09CB3B4}"/>
              </a:ext>
            </a:extLst>
          </p:cNvPr>
          <p:cNvSpPr txBox="1"/>
          <p:nvPr/>
        </p:nvSpPr>
        <p:spPr>
          <a:xfrm>
            <a:off x="6767451" y="1952175"/>
            <a:ext cx="2272584" cy="260071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600" dirty="0"/>
              <a:t>- </a:t>
            </a:r>
            <a:r>
              <a:rPr lang="en-US" sz="1600" dirty="0">
                <a:latin typeface="+mj-lt"/>
              </a:rPr>
              <a:t>Converts </a:t>
            </a:r>
            <a:r>
              <a:rPr lang="el-GR" sz="1600" dirty="0">
                <a:latin typeface="+mj-lt"/>
              </a:rPr>
              <a:t>Δ</a:t>
            </a:r>
            <a:r>
              <a:rPr lang="en-US" sz="1600" dirty="0">
                <a:latin typeface="+mj-lt"/>
              </a:rPr>
              <a:t>H</a:t>
            </a:r>
            <a:r>
              <a:rPr lang="en-US" sz="1600" baseline="-25000" dirty="0">
                <a:latin typeface="+mj-lt"/>
              </a:rPr>
              <a:t>f</a:t>
            </a:r>
            <a:r>
              <a:rPr lang="en-US" sz="1600" dirty="0">
                <a:latin typeface="+mj-lt"/>
              </a:rPr>
              <a:t> to </a:t>
            </a:r>
            <a:r>
              <a:rPr lang="el-GR" sz="1600" dirty="0">
                <a:latin typeface="+mj-lt"/>
              </a:rPr>
              <a:t>Δ</a:t>
            </a:r>
            <a:r>
              <a:rPr lang="en-US" sz="1600" dirty="0" err="1">
                <a:latin typeface="+mj-lt"/>
              </a:rPr>
              <a:t>H</a:t>
            </a:r>
            <a:r>
              <a:rPr lang="en-US" sz="1600" baseline="-25000" dirty="0" err="1">
                <a:latin typeface="+mj-lt"/>
              </a:rPr>
              <a:t>c</a:t>
            </a:r>
            <a:endParaRPr lang="en-US" sz="1600" baseline="-25000">
              <a:latin typeface="+mj-lt"/>
            </a:endParaRPr>
          </a:p>
          <a:p>
            <a:r>
              <a:rPr lang="en-US" sz="1600">
                <a:latin typeface="+mj-lt"/>
              </a:rPr>
              <a:t>(still in gas-phase)</a:t>
            </a:r>
            <a:endParaRPr lang="en-US" sz="1600" dirty="0">
              <a:latin typeface="+mj-lt"/>
            </a:endParaRPr>
          </a:p>
          <a:p>
            <a:endParaRPr lang="en-US" sz="1500" dirty="0">
              <a:latin typeface="+mj-lt"/>
            </a:endParaRPr>
          </a:p>
          <a:p>
            <a:r>
              <a:rPr lang="en-US" sz="1500">
                <a:latin typeface="+mj-lt"/>
              </a:rPr>
              <a:t>- </a:t>
            </a:r>
            <a:r>
              <a:rPr lang="en-US" sz="1600">
                <a:latin typeface="+mj-lt"/>
              </a:rPr>
              <a:t>Elemental </a:t>
            </a:r>
            <a:r>
              <a:rPr lang="en-US" sz="1600" dirty="0">
                <a:latin typeface="+mj-lt"/>
              </a:rPr>
              <a:t>composition used to predict combustion products</a:t>
            </a:r>
            <a:endParaRPr lang="en-US"/>
          </a:p>
          <a:p>
            <a:endParaRPr lang="en-US" sz="1000" dirty="0">
              <a:latin typeface="Franklin Gothic Medium"/>
            </a:endParaRPr>
          </a:p>
          <a:p>
            <a:endParaRPr lang="el-GR" sz="1300" dirty="0">
              <a:latin typeface="Franklin Gothic Medium"/>
            </a:endParaRPr>
          </a:p>
          <a:p>
            <a:r>
              <a:rPr lang="el-GR" sz="1300" dirty="0">
                <a:latin typeface="Franklin Gothic Medium"/>
              </a:rPr>
              <a:t>Δ</a:t>
            </a:r>
            <a:r>
              <a:rPr lang="en-US" sz="1300" dirty="0" err="1">
                <a:latin typeface="Franklin Gothic Medium"/>
              </a:rPr>
              <a:t>H</a:t>
            </a:r>
            <a:r>
              <a:rPr lang="en-US" sz="1300" baseline="-25000" dirty="0" err="1">
                <a:latin typeface="Franklin Gothic Medium"/>
              </a:rPr>
              <a:t>c</a:t>
            </a:r>
            <a:r>
              <a:rPr lang="en-US" sz="1300" dirty="0">
                <a:latin typeface="Franklin Gothic Medium"/>
              </a:rPr>
              <a:t>=</a:t>
            </a:r>
            <a:r>
              <a:rPr lang="el-GR" sz="1300" dirty="0">
                <a:latin typeface="Franklin Gothic Medium"/>
              </a:rPr>
              <a:t>Δ</a:t>
            </a:r>
            <a:r>
              <a:rPr lang="en-US" sz="1300" dirty="0">
                <a:latin typeface="Franklin Gothic Medium"/>
              </a:rPr>
              <a:t>H</a:t>
            </a:r>
            <a:r>
              <a:rPr lang="en-US" sz="1300" baseline="-25000" dirty="0">
                <a:latin typeface="Franklin Gothic Medium"/>
              </a:rPr>
              <a:t>f</a:t>
            </a:r>
            <a:r>
              <a:rPr lang="en-US" sz="1300" dirty="0">
                <a:latin typeface="Franklin Gothic Medium"/>
              </a:rPr>
              <a:t>(prod)-</a:t>
            </a:r>
            <a:r>
              <a:rPr lang="el-GR" sz="1300" dirty="0">
                <a:latin typeface="Franklin Gothic Medium"/>
              </a:rPr>
              <a:t>Δ</a:t>
            </a:r>
            <a:r>
              <a:rPr lang="en-US" sz="1300" dirty="0">
                <a:latin typeface="Franklin Gothic Medium"/>
              </a:rPr>
              <a:t>H</a:t>
            </a:r>
            <a:r>
              <a:rPr lang="en-US" sz="1300" baseline="-25000" dirty="0">
                <a:latin typeface="Franklin Gothic Medium"/>
              </a:rPr>
              <a:t>f</a:t>
            </a:r>
            <a:r>
              <a:rPr lang="en-US" sz="1300" dirty="0">
                <a:latin typeface="Franklin Gothic Medium"/>
              </a:rPr>
              <a:t>(react)</a:t>
            </a:r>
            <a:endParaRPr lang="en-US" sz="1300" baseline="-25000" dirty="0">
              <a:latin typeface="Franklin Gothic Medium"/>
            </a:endParaRPr>
          </a:p>
          <a:p>
            <a:endParaRPr lang="en-US" sz="16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CC4AC68-FC9C-8D33-3A06-7CB2861ED4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3082" y="6221032"/>
            <a:ext cx="657226" cy="365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7047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B915317A-7B69-118B-A391-41D62E177524}"/>
              </a:ext>
            </a:extLst>
          </p:cNvPr>
          <p:cNvGraphicFramePr>
            <a:graphicFrameLocks noGrp="1"/>
          </p:cNvGraphicFramePr>
          <p:nvPr>
            <p:ph idx="14"/>
            <p:extLst>
              <p:ext uri="{D42A27DB-BD31-4B8C-83A1-F6EECF244321}">
                <p14:modId xmlns:p14="http://schemas.microsoft.com/office/powerpoint/2010/main" val="1225246272"/>
              </p:ext>
            </p:extLst>
          </p:nvPr>
        </p:nvGraphicFramePr>
        <p:xfrm>
          <a:off x="351235" y="2014537"/>
          <a:ext cx="8449865" cy="21917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0066">
                  <a:extLst>
                    <a:ext uri="{9D8B030D-6E8A-4147-A177-3AD203B41FA5}">
                      <a16:colId xmlns:a16="http://schemas.microsoft.com/office/drawing/2014/main" val="2197644577"/>
                    </a:ext>
                  </a:extLst>
                </a:gridCol>
                <a:gridCol w="1689880">
                  <a:extLst>
                    <a:ext uri="{9D8B030D-6E8A-4147-A177-3AD203B41FA5}">
                      <a16:colId xmlns:a16="http://schemas.microsoft.com/office/drawing/2014/main" val="1525852292"/>
                    </a:ext>
                  </a:extLst>
                </a:gridCol>
                <a:gridCol w="1706233">
                  <a:extLst>
                    <a:ext uri="{9D8B030D-6E8A-4147-A177-3AD203B41FA5}">
                      <a16:colId xmlns:a16="http://schemas.microsoft.com/office/drawing/2014/main" val="401346082"/>
                    </a:ext>
                  </a:extLst>
                </a:gridCol>
                <a:gridCol w="1673713">
                  <a:extLst>
                    <a:ext uri="{9D8B030D-6E8A-4147-A177-3AD203B41FA5}">
                      <a16:colId xmlns:a16="http://schemas.microsoft.com/office/drawing/2014/main" val="98337987"/>
                    </a:ext>
                  </a:extLst>
                </a:gridCol>
                <a:gridCol w="1689973">
                  <a:extLst>
                    <a:ext uri="{9D8B030D-6E8A-4147-A177-3AD203B41FA5}">
                      <a16:colId xmlns:a16="http://schemas.microsoft.com/office/drawing/2014/main" val="2832372916"/>
                    </a:ext>
                  </a:extLst>
                </a:gridCol>
              </a:tblGrid>
              <a:tr h="30956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dirty="0"/>
                        <a:t>Explore</a:t>
                      </a:r>
                    </a:p>
                  </a:txBody>
                  <a:tcPr marL="68580" marR="68580" marT="34290" marB="3429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dirty="0"/>
                        <a:t>Compute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dirty="0"/>
                        <a:t>Compare</a:t>
                      </a:r>
                    </a:p>
                  </a:txBody>
                  <a:tcPr marL="68580" marR="68580" marT="34290" marB="3429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dirty="0"/>
                        <a:t>Evaluate</a:t>
                      </a:r>
                    </a:p>
                  </a:txBody>
                  <a:tcPr marL="68580" marR="68580" marT="34290" marB="3429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dirty="0"/>
                        <a:t>Apply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961566725"/>
                  </a:ext>
                </a:extLst>
              </a:tr>
              <a:tr h="160381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latin typeface="Franklin Gothic Medium" panose="020B0603020102020204" pitchFamily="34" charset="0"/>
                        </a:rPr>
                        <a:t>-</a:t>
                      </a:r>
                      <a:r>
                        <a:rPr lang="en-US" sz="1200" dirty="0">
                          <a:latin typeface="Franklin Gothic Medium" panose="020B0603020102020204" pitchFamily="34" charset="0"/>
                        </a:rPr>
                        <a:t>Identify organometallic molecules with experimental data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>
                        <a:latin typeface="Franklin Gothic Medium" panose="020B06030201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Franklin Gothic Medium" panose="020B0603020102020204" pitchFamily="34" charset="0"/>
                        </a:rPr>
                        <a:t>-Explore multiple different metal centers and ligands</a:t>
                      </a:r>
                    </a:p>
                  </a:txBody>
                  <a:tcPr marL="68580" marR="68580" marT="34290" marB="3429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1300" dirty="0">
                          <a:latin typeface="Franklin Gothic Medium" panose="020B0603020102020204" pitchFamily="34" charset="0"/>
                        </a:rPr>
                        <a:t>Run DFT calculations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en-US" sz="1300" dirty="0">
                        <a:latin typeface="Franklin Gothic Medium" panose="020B0603020102020204" pitchFamily="34" charset="0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1300" dirty="0">
                          <a:latin typeface="Franklin Gothic Medium" panose="020B0603020102020204" pitchFamily="34" charset="0"/>
                        </a:rPr>
                        <a:t>Obtain theoretical </a:t>
                      </a:r>
                      <a:r>
                        <a:rPr lang="el-GR" sz="1300" dirty="0">
                          <a:latin typeface="Franklin Gothic Medium" panose="020B0603020102020204" pitchFamily="34" charset="0"/>
                        </a:rPr>
                        <a:t>Δ</a:t>
                      </a:r>
                      <a:r>
                        <a:rPr lang="en-US" sz="1300" dirty="0">
                          <a:latin typeface="Franklin Gothic Medium" panose="020B0603020102020204" pitchFamily="34" charset="0"/>
                        </a:rPr>
                        <a:t>H</a:t>
                      </a:r>
                      <a:r>
                        <a:rPr lang="en-US" sz="1300" baseline="-25000" dirty="0">
                          <a:latin typeface="Franklin Gothic Medium" panose="020B0603020102020204" pitchFamily="34" charset="0"/>
                        </a:rPr>
                        <a:t>f</a:t>
                      </a:r>
                      <a:r>
                        <a:rPr lang="en-US" sz="1300" dirty="0">
                          <a:latin typeface="Franklin Gothic Medium" panose="020B0603020102020204" pitchFamily="34" charset="0"/>
                        </a:rPr>
                        <a:t> &amp; </a:t>
                      </a:r>
                      <a:r>
                        <a:rPr lang="el-GR" sz="1300" dirty="0">
                          <a:latin typeface="Franklin Gothic Medium" panose="020B0603020102020204" pitchFamily="34" charset="0"/>
                        </a:rPr>
                        <a:t>Δ</a:t>
                      </a:r>
                      <a:r>
                        <a:rPr lang="en-US" sz="1300" dirty="0">
                          <a:latin typeface="Franklin Gothic Medium" panose="020B0603020102020204" pitchFamily="34" charset="0"/>
                        </a:rPr>
                        <a:t>H</a:t>
                      </a:r>
                      <a:r>
                        <a:rPr lang="en-US" sz="1300" baseline="-25000" dirty="0">
                          <a:latin typeface="Franklin Gothic Medium" panose="020B0603020102020204" pitchFamily="34" charset="0"/>
                        </a:rPr>
                        <a:t>c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dirty="0">
                        <a:latin typeface="Franklin Gothic Medium" panose="020B06030201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Franklin Gothic Medium" panose="020B0603020102020204" pitchFamily="34" charset="0"/>
                        </a:rPr>
                        <a:t>-    Compare theoretical &amp; experimental values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>
                        <a:latin typeface="Franklin Gothic Medium" panose="020B06030201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Franklin Gothic Medium" panose="020B0603020102020204" pitchFamily="34" charset="0"/>
                        </a:rPr>
                        <a:t>-    Calculate error for </a:t>
                      </a:r>
                      <a:r>
                        <a:rPr lang="el-GR" sz="1200" dirty="0">
                          <a:latin typeface="Franklin Gothic Medium" panose="020B0603020102020204" pitchFamily="34" charset="0"/>
                        </a:rPr>
                        <a:t>Δ</a:t>
                      </a:r>
                      <a:r>
                        <a:rPr lang="en-US" sz="1200" dirty="0">
                          <a:latin typeface="Franklin Gothic Medium" panose="020B0603020102020204" pitchFamily="34" charset="0"/>
                        </a:rPr>
                        <a:t>H</a:t>
                      </a:r>
                      <a:r>
                        <a:rPr lang="en-US" sz="1200" baseline="-25000" dirty="0">
                          <a:latin typeface="Franklin Gothic Medium" panose="020B0603020102020204" pitchFamily="34" charset="0"/>
                        </a:rPr>
                        <a:t>f</a:t>
                      </a:r>
                      <a:r>
                        <a:rPr lang="en-US" sz="1200" dirty="0">
                          <a:latin typeface="Franklin Gothic Medium" panose="020B0603020102020204" pitchFamily="34" charset="0"/>
                        </a:rPr>
                        <a:t> &amp; </a:t>
                      </a:r>
                      <a:r>
                        <a:rPr lang="el-GR" sz="1200" dirty="0">
                          <a:latin typeface="Franklin Gothic Medium" panose="020B0603020102020204" pitchFamily="34" charset="0"/>
                        </a:rPr>
                        <a:t>Δ</a:t>
                      </a:r>
                      <a:r>
                        <a:rPr lang="en-US" sz="1200" dirty="0">
                          <a:latin typeface="Franklin Gothic Medium" panose="020B0603020102020204" pitchFamily="34" charset="0"/>
                        </a:rPr>
                        <a:t>H</a:t>
                      </a:r>
                      <a:r>
                        <a:rPr lang="en-US" sz="1200" baseline="-25000" dirty="0">
                          <a:latin typeface="Franklin Gothic Medium" panose="020B0603020102020204" pitchFamily="34" charset="0"/>
                        </a:rPr>
                        <a:t>c </a:t>
                      </a:r>
                      <a:endParaRPr lang="en-US" sz="1200" dirty="0">
                        <a:latin typeface="Franklin Gothic Medium" panose="020B0603020102020204" pitchFamily="34" charset="0"/>
                      </a:endParaRPr>
                    </a:p>
                  </a:txBody>
                  <a:tcPr marL="68580" marR="68580" marT="34290" marB="34290">
                    <a:solidFill>
                      <a:schemeClr val="accent4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1200" dirty="0">
                          <a:latin typeface="Franklin Gothic Medium" panose="020B0603020102020204" pitchFamily="34" charset="0"/>
                        </a:rPr>
                        <a:t>Assess DFT accuracy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en-US" sz="1200" dirty="0">
                        <a:latin typeface="Franklin Gothic Medium" panose="020B0603020102020204" pitchFamily="34" charset="0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1200" dirty="0">
                          <a:latin typeface="Franklin Gothic Medium" panose="020B0603020102020204" pitchFamily="34" charset="0"/>
                        </a:rPr>
                        <a:t>Analyze trends in classes of molecules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en-US" sz="1200" dirty="0">
                        <a:latin typeface="Franklin Gothic Medium" panose="020B0603020102020204" pitchFamily="34" charset="0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1200" dirty="0">
                          <a:latin typeface="Franklin Gothic Medium" panose="020B0603020102020204" pitchFamily="34" charset="0"/>
                        </a:rPr>
                        <a:t>Examine conservativeness of estimation</a:t>
                      </a:r>
                    </a:p>
                  </a:txBody>
                  <a:tcPr marL="68580" marR="68580" marT="34290" marB="34290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1200" dirty="0">
                          <a:latin typeface="Franklin Gothic Medium" panose="020B0603020102020204" pitchFamily="34" charset="0"/>
                        </a:rPr>
                        <a:t>Where does DFT work well? 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en-US" sz="1200" dirty="0">
                        <a:latin typeface="Franklin Gothic Medium" panose="020B0603020102020204" pitchFamily="34" charset="0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1200" dirty="0">
                          <a:latin typeface="Franklin Gothic Medium" panose="020B0603020102020204" pitchFamily="34" charset="0"/>
                        </a:rPr>
                        <a:t>Where does it fail? 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en-US" sz="1200" dirty="0">
                        <a:latin typeface="Franklin Gothic Medium" panose="020B0603020102020204" pitchFamily="34" charset="0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1200" dirty="0">
                          <a:latin typeface="Franklin Gothic Medium" panose="020B0603020102020204" pitchFamily="34" charset="0"/>
                        </a:rPr>
                        <a:t>Implications for process safety, industrial use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en-US" sz="1200" dirty="0">
                        <a:latin typeface="Franklin Gothic Medium" panose="020B0603020102020204" pitchFamily="34" charset="0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en-US" sz="1100" dirty="0">
                        <a:latin typeface="Franklin Gothic Medium" panose="020B06030201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750453734"/>
                  </a:ext>
                </a:extLst>
              </a:tr>
            </a:tbl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0ACF388E-9250-8567-44A4-94D465A16B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Project Objectives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519E37D-EF97-BA58-F416-0639B2FA612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46097E4-2930-9D48-A5CE-AF00B0E70697}" type="slidenum">
              <a:rPr lang="en-US" smtClean="0"/>
              <a:t>6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60C8C36-6A56-A62E-1708-C9D1CFCD77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3082" y="6221032"/>
            <a:ext cx="657226" cy="365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581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>
            <a:extLst>
              <a:ext uri="{FF2B5EF4-FFF2-40B4-BE49-F238E27FC236}">
                <a16:creationId xmlns:a16="http://schemas.microsoft.com/office/drawing/2014/main" id="{BC586432-C54F-248C-5BCA-CECF9EBD752A}"/>
              </a:ext>
            </a:extLst>
          </p:cNvPr>
          <p:cNvSpPr/>
          <p:nvPr/>
        </p:nvSpPr>
        <p:spPr>
          <a:xfrm>
            <a:off x="6100618" y="3625494"/>
            <a:ext cx="2750012" cy="236889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03375FF8-CAF7-D6FE-E6D7-52D15A364C54}"/>
              </a:ext>
            </a:extLst>
          </p:cNvPr>
          <p:cNvSpPr/>
          <p:nvPr/>
        </p:nvSpPr>
        <p:spPr>
          <a:xfrm>
            <a:off x="3273194" y="3625494"/>
            <a:ext cx="2750012" cy="236889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26AEC8E5-70AE-32CE-ECB2-03387D9D7D76}"/>
              </a:ext>
            </a:extLst>
          </p:cNvPr>
          <p:cNvSpPr/>
          <p:nvPr/>
        </p:nvSpPr>
        <p:spPr>
          <a:xfrm>
            <a:off x="445771" y="3625509"/>
            <a:ext cx="2750012" cy="236889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AC3E2025-4578-DDBD-C41E-A35F0747F50B}"/>
              </a:ext>
            </a:extLst>
          </p:cNvPr>
          <p:cNvSpPr/>
          <p:nvPr/>
        </p:nvSpPr>
        <p:spPr>
          <a:xfrm>
            <a:off x="4746171" y="1318906"/>
            <a:ext cx="4126230" cy="221064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38BBDB8A-642C-A075-6CEE-15FCC4FF1E5B}"/>
              </a:ext>
            </a:extLst>
          </p:cNvPr>
          <p:cNvSpPr/>
          <p:nvPr/>
        </p:nvSpPr>
        <p:spPr>
          <a:xfrm>
            <a:off x="445770" y="1320051"/>
            <a:ext cx="4126230" cy="221064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DD50425-C6CF-465E-06C4-01AD185DDC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Explore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FA6FA2E-4348-29C0-105C-CA125AB5CA9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Five organometallic molecules with experimental data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1563EDD5-CC3E-D033-A1B9-65E8AA2E960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46097E4-2930-9D48-A5CE-AF00B0E70697}" type="slidenum">
              <a:rPr lang="en-US" smtClean="0"/>
              <a:t>7</a:t>
            </a:fld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E11056AE-7C85-DB83-3D37-50B8EE5B23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740" y="1465741"/>
            <a:ext cx="2094521" cy="1331842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4AE2CE99-B2A2-6D8A-B1AB-064DA3D74752}"/>
              </a:ext>
            </a:extLst>
          </p:cNvPr>
          <p:cNvSpPr txBox="1"/>
          <p:nvPr/>
        </p:nvSpPr>
        <p:spPr>
          <a:xfrm>
            <a:off x="685800" y="2797583"/>
            <a:ext cx="38862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/>
              <a:t>(1,5-COD)PtCl</a:t>
            </a:r>
            <a:r>
              <a:rPr lang="en-US" sz="2400" i="1" baseline="-25000" dirty="0"/>
              <a:t>2</a:t>
            </a:r>
            <a:endParaRPr lang="en-US" sz="2400" i="1" dirty="0"/>
          </a:p>
          <a:p>
            <a:pPr algn="ctr"/>
            <a:r>
              <a:rPr lang="en-US" sz="1400" i="1" dirty="0" err="1"/>
              <a:t>Dichloro</a:t>
            </a:r>
            <a:r>
              <a:rPr lang="en-US" sz="1400" i="1" dirty="0"/>
              <a:t>(1,5-cyclooctadiene)platinum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3A6AB8D-B80E-8B31-69D5-EEBEB5661563}"/>
              </a:ext>
            </a:extLst>
          </p:cNvPr>
          <p:cNvSpPr txBox="1"/>
          <p:nvPr/>
        </p:nvSpPr>
        <p:spPr>
          <a:xfrm>
            <a:off x="4501515" y="2787544"/>
            <a:ext cx="4572000" cy="70275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>
              <a:spcAft>
                <a:spcPts val="225"/>
              </a:spcAft>
            </a:pPr>
            <a:r>
              <a:rPr lang="en-US" sz="2400" b="0" i="1" dirty="0">
                <a:solidFill>
                  <a:srgbClr val="262626"/>
                </a:solidFill>
                <a:effectLst/>
                <a:latin typeface="Franklin Gothic Book (Body)"/>
              </a:rPr>
              <a:t>(MeNH</a:t>
            </a:r>
            <a:r>
              <a:rPr lang="en-US" sz="2400" b="0" i="1" baseline="-25000" dirty="0">
                <a:solidFill>
                  <a:srgbClr val="262626"/>
                </a:solidFill>
                <a:effectLst/>
                <a:latin typeface="Franklin Gothic Book (Body)"/>
              </a:rPr>
              <a:t>2</a:t>
            </a:r>
            <a:r>
              <a:rPr lang="en-US" sz="2400" b="0" i="1" dirty="0">
                <a:solidFill>
                  <a:srgbClr val="262626"/>
                </a:solidFill>
                <a:effectLst/>
                <a:latin typeface="Franklin Gothic Book (Body)"/>
              </a:rPr>
              <a:t>)</a:t>
            </a:r>
            <a:r>
              <a:rPr lang="en-US" sz="2400" b="0" i="1" baseline="-25000" dirty="0">
                <a:solidFill>
                  <a:srgbClr val="262626"/>
                </a:solidFill>
                <a:effectLst/>
                <a:latin typeface="Franklin Gothic Book (Body)"/>
              </a:rPr>
              <a:t>2</a:t>
            </a:r>
            <a:r>
              <a:rPr lang="en-US" sz="2400" b="0" i="1" dirty="0">
                <a:solidFill>
                  <a:srgbClr val="262626"/>
                </a:solidFill>
                <a:effectLst/>
                <a:latin typeface="Franklin Gothic Book (Body)"/>
              </a:rPr>
              <a:t>PtCl</a:t>
            </a:r>
            <a:r>
              <a:rPr lang="en-US" sz="2400" b="0" i="1" baseline="-25000" dirty="0">
                <a:solidFill>
                  <a:srgbClr val="262626"/>
                </a:solidFill>
                <a:effectLst/>
                <a:latin typeface="Franklin Gothic Book (Body)"/>
              </a:rPr>
              <a:t>2</a:t>
            </a:r>
            <a:endParaRPr lang="en-US" sz="2400" b="0" i="1" dirty="0">
              <a:solidFill>
                <a:srgbClr val="262626"/>
              </a:solidFill>
              <a:effectLst/>
              <a:latin typeface="Franklin Gothic Book (Body)"/>
            </a:endParaRPr>
          </a:p>
          <a:p>
            <a:pPr algn="ctr">
              <a:spcAft>
                <a:spcPts val="225"/>
              </a:spcAft>
            </a:pPr>
            <a:r>
              <a:rPr lang="en-US" sz="1400" b="0" i="1" dirty="0">
                <a:solidFill>
                  <a:srgbClr val="262626"/>
                </a:solidFill>
                <a:effectLst/>
                <a:latin typeface="Franklin Gothic Book"/>
              </a:rPr>
              <a:t>cis-</a:t>
            </a:r>
            <a:r>
              <a:rPr lang="en-US" sz="1400" b="0" i="1" dirty="0" err="1">
                <a:solidFill>
                  <a:srgbClr val="262626"/>
                </a:solidFill>
                <a:effectLst/>
                <a:latin typeface="Franklin Gothic Book"/>
              </a:rPr>
              <a:t>Dichlorobis</a:t>
            </a:r>
            <a:r>
              <a:rPr lang="en-US" sz="1400" b="0" i="1" dirty="0">
                <a:solidFill>
                  <a:srgbClr val="262626"/>
                </a:solidFill>
                <a:effectLst/>
                <a:latin typeface="Franklin Gothic Book"/>
              </a:rPr>
              <a:t>(methylamine)platinum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596387C-C888-EE1F-EF23-AE0E7982EF24}"/>
              </a:ext>
            </a:extLst>
          </p:cNvPr>
          <p:cNvSpPr txBox="1"/>
          <p:nvPr/>
        </p:nvSpPr>
        <p:spPr>
          <a:xfrm>
            <a:off x="476179" y="5292250"/>
            <a:ext cx="2689196" cy="11849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i="1" dirty="0"/>
              <a:t>Pd Allyl Chloride Dimer</a:t>
            </a:r>
          </a:p>
          <a:p>
            <a:pPr algn="ctr"/>
            <a:r>
              <a:rPr lang="en-US" sz="1100" i="1" dirty="0"/>
              <a:t>Di-</a:t>
            </a:r>
            <a:r>
              <a:rPr lang="el-GR" sz="1100" i="1" dirty="0"/>
              <a:t>μ-</a:t>
            </a:r>
            <a:r>
              <a:rPr lang="en-US" sz="1100" i="1" dirty="0" err="1"/>
              <a:t>chlorobis</a:t>
            </a:r>
            <a:r>
              <a:rPr lang="en-US" sz="1100" i="1" dirty="0"/>
              <a:t>(</a:t>
            </a:r>
            <a:r>
              <a:rPr lang="el-GR" sz="1100" i="1" dirty="0"/>
              <a:t>η</a:t>
            </a:r>
            <a:r>
              <a:rPr lang="el-GR" sz="1100" i="1" baseline="30000" dirty="0"/>
              <a:t>3</a:t>
            </a:r>
            <a:r>
              <a:rPr lang="el-GR" sz="1100" i="1" dirty="0"/>
              <a:t>-2-</a:t>
            </a:r>
            <a:r>
              <a:rPr lang="en-US" sz="1100" i="1" dirty="0"/>
              <a:t>propenyl)dipalladium</a:t>
            </a:r>
          </a:p>
          <a:p>
            <a:endParaRPr lang="en-US" sz="2000" i="1" dirty="0"/>
          </a:p>
          <a:p>
            <a:endParaRPr lang="en-US" sz="2000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9D91655-50E7-D74C-5E07-4B973168D7BE}"/>
              </a:ext>
            </a:extLst>
          </p:cNvPr>
          <p:cNvSpPr txBox="1"/>
          <p:nvPr/>
        </p:nvSpPr>
        <p:spPr>
          <a:xfrm>
            <a:off x="3390941" y="5253778"/>
            <a:ext cx="2666918" cy="63094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2200" b="0" i="1" dirty="0">
                <a:solidFill>
                  <a:srgbClr val="000000"/>
                </a:solidFill>
                <a:effectLst/>
              </a:rPr>
              <a:t>(</a:t>
            </a:r>
            <a:r>
              <a:rPr lang="en-US" sz="2200" i="1" dirty="0" err="1">
                <a:solidFill>
                  <a:srgbClr val="000000"/>
                </a:solidFill>
              </a:rPr>
              <a:t>MeCN</a:t>
            </a:r>
            <a:r>
              <a:rPr lang="en-US" sz="2200" b="0" i="1" dirty="0">
                <a:solidFill>
                  <a:srgbClr val="000000"/>
                </a:solidFill>
                <a:effectLst/>
              </a:rPr>
              <a:t>)</a:t>
            </a:r>
            <a:r>
              <a:rPr lang="en-US" sz="2200" b="0" i="1" baseline="-25000" dirty="0">
                <a:solidFill>
                  <a:srgbClr val="000000"/>
                </a:solidFill>
                <a:effectLst/>
              </a:rPr>
              <a:t>2</a:t>
            </a:r>
            <a:r>
              <a:rPr lang="en-US" sz="2200" b="0" i="1" dirty="0">
                <a:solidFill>
                  <a:srgbClr val="000000"/>
                </a:solidFill>
                <a:effectLst/>
              </a:rPr>
              <a:t>PdCl</a:t>
            </a:r>
            <a:r>
              <a:rPr lang="en-US" sz="2200" b="0" i="1" baseline="-25000" dirty="0">
                <a:solidFill>
                  <a:srgbClr val="000000"/>
                </a:solidFill>
                <a:effectLst/>
              </a:rPr>
              <a:t>2</a:t>
            </a:r>
            <a:endParaRPr lang="en-US" sz="2200" b="0" i="1" dirty="0">
              <a:solidFill>
                <a:srgbClr val="000000"/>
              </a:solidFill>
              <a:effectLst/>
            </a:endParaRPr>
          </a:p>
          <a:p>
            <a:r>
              <a:rPr lang="en-US" sz="1300" b="0" i="1" dirty="0">
                <a:solidFill>
                  <a:srgbClr val="000000"/>
                </a:solidFill>
                <a:effectLst/>
                <a:latin typeface="Aptos Narrow" panose="020B0004020202020204" pitchFamily="34" charset="0"/>
              </a:rPr>
              <a:t>Bis(acetonitrile)</a:t>
            </a:r>
            <a:r>
              <a:rPr lang="en-US" sz="1300" b="0" i="1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</a:rPr>
              <a:t>dichloropalladium</a:t>
            </a:r>
            <a:r>
              <a:rPr lang="en-US" sz="1300" b="0" i="1" dirty="0">
                <a:solidFill>
                  <a:srgbClr val="000000"/>
                </a:solidFill>
                <a:effectLst/>
                <a:latin typeface="Aptos Narrow" panose="020B0004020202020204" pitchFamily="34" charset="0"/>
              </a:rPr>
              <a:t> (II)</a:t>
            </a:r>
            <a:endParaRPr lang="en-US" sz="1300" i="1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8F6FFDD-E21A-F86C-33FA-075126A9EDAE}"/>
              </a:ext>
            </a:extLst>
          </p:cNvPr>
          <p:cNvSpPr txBox="1"/>
          <p:nvPr/>
        </p:nvSpPr>
        <p:spPr>
          <a:xfrm>
            <a:off x="6240808" y="5306076"/>
            <a:ext cx="246963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i="1" dirty="0"/>
              <a:t>Gen 3 </a:t>
            </a:r>
            <a:r>
              <a:rPr lang="en-US" sz="2200" i="1" dirty="0" err="1"/>
              <a:t>BrettPhos</a:t>
            </a:r>
            <a:endParaRPr lang="en-US" sz="2200" i="1" dirty="0"/>
          </a:p>
          <a:p>
            <a:endParaRPr lang="en-US" sz="2000" i="1" dirty="0"/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0AFCC7EA-B720-2E01-8758-BD5C5A1C5C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0970" y="1366531"/>
            <a:ext cx="2310024" cy="1431052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441297F8-96AA-E66A-0201-F3AABBA7DF3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9708" t="21415" r="18236" b="22914"/>
          <a:stretch>
            <a:fillRect/>
          </a:stretch>
        </p:blipFill>
        <p:spPr>
          <a:xfrm>
            <a:off x="6492644" y="3665776"/>
            <a:ext cx="1965960" cy="1640994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A6C32BCD-A962-D934-21F8-E17C19EFD490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5848" t="26349" r="35442" b="30511"/>
          <a:stretch>
            <a:fillRect/>
          </a:stretch>
        </p:blipFill>
        <p:spPr>
          <a:xfrm>
            <a:off x="3743884" y="3684827"/>
            <a:ext cx="1808630" cy="1580982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0B6BCB3E-2CB2-E994-894A-FB986920DFD4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37987" r="14035" b="38204"/>
          <a:stretch>
            <a:fillRect/>
          </a:stretch>
        </p:blipFill>
        <p:spPr>
          <a:xfrm>
            <a:off x="425718" y="4157245"/>
            <a:ext cx="2770064" cy="91270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40582AC-D52B-6D81-E174-78F1E60F8D0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23082" y="6221032"/>
            <a:ext cx="657226" cy="365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5581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1C4E7B2-17EF-99F2-9D94-41DCFEF357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064" y="202442"/>
            <a:ext cx="8450036" cy="589032"/>
          </a:xfrm>
        </p:spPr>
        <p:txBody>
          <a:bodyPr>
            <a:normAutofit fontScale="90000"/>
          </a:bodyPr>
          <a:lstStyle/>
          <a:p>
            <a:r>
              <a:rPr lang="en-US" dirty="0"/>
              <a:t>Computation- </a:t>
            </a:r>
            <a:r>
              <a:rPr lang="el-GR" dirty="0"/>
              <a:t>Δ</a:t>
            </a:r>
            <a:r>
              <a:rPr lang="en-US" dirty="0"/>
              <a:t>H</a:t>
            </a:r>
            <a:r>
              <a:rPr lang="en-US" baseline="-25000" dirty="0"/>
              <a:t>f</a:t>
            </a:r>
            <a:r>
              <a:rPr lang="en-US" dirty="0"/>
              <a:t> Results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9417212-D465-0B3F-0F20-95FB3404EB8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46097E4-2930-9D48-A5CE-AF00B0E70697}" type="slidenum">
              <a:rPr lang="en-US" smtClean="0"/>
              <a:t>8</a:t>
            </a:fld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2D1C12C-D30A-4FF3-4D1A-6A9330B5D2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3082" y="6221032"/>
            <a:ext cx="657226" cy="365126"/>
          </a:xfrm>
          <a:prstGeom prst="rect">
            <a:avLst/>
          </a:prstGeom>
        </p:spPr>
      </p:pic>
      <p:pic>
        <p:nvPicPr>
          <p:cNvPr id="2" name="Picture 1" descr="A graph with numbers and symbols&#10;&#10;AI-generated content may be incorrect.">
            <a:extLst>
              <a:ext uri="{FF2B5EF4-FFF2-40B4-BE49-F238E27FC236}">
                <a16:creationId xmlns:a16="http://schemas.microsoft.com/office/drawing/2014/main" id="{3C721228-2DD5-C9D3-2B68-1B7CD83C35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95883"/>
            <a:ext cx="9144000" cy="5307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0132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1E265F9-1A98-FAE5-6D61-CA3CC6AC7A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Computation- </a:t>
            </a:r>
            <a:r>
              <a:rPr lang="el-GR" dirty="0"/>
              <a:t>Δ</a:t>
            </a:r>
            <a:r>
              <a:rPr lang="en-US" dirty="0"/>
              <a:t>H</a:t>
            </a:r>
            <a:r>
              <a:rPr lang="en-US" baseline="-25000" dirty="0"/>
              <a:t>c  </a:t>
            </a:r>
            <a:r>
              <a:rPr lang="en-US" dirty="0"/>
              <a:t>Results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5AA3A87-BC2B-915D-243A-F9D1326E6FE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46097E4-2930-9D48-A5CE-AF00B0E70697}" type="slidenum">
              <a:rPr lang="en-US" smtClean="0"/>
              <a:t>9</a:t>
            </a:fld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136673A-A8F9-8A78-231F-3DF93A9EC6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614" y="954291"/>
            <a:ext cx="8532414" cy="526683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EFE6A90-6AA0-9A94-83D2-67A33604AF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3082" y="6221032"/>
            <a:ext cx="657226" cy="365126"/>
          </a:xfrm>
          <a:prstGeom prst="rect">
            <a:avLst/>
          </a:prstGeom>
        </p:spPr>
      </p:pic>
      <p:pic>
        <p:nvPicPr>
          <p:cNvPr id="2" name="Picture 1" descr="A graph showing different types of heat&#10;&#10;AI-generated content may be incorrect.">
            <a:extLst>
              <a:ext uri="{FF2B5EF4-FFF2-40B4-BE49-F238E27FC236}">
                <a16:creationId xmlns:a16="http://schemas.microsoft.com/office/drawing/2014/main" id="{7AB547D1-EACA-C97A-AEBD-887E0843A9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6160" y="936541"/>
            <a:ext cx="8531679" cy="5291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5311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EFFFF"/>
      </a:lt1>
      <a:dk2>
        <a:srgbClr val="55585F"/>
      </a:dk2>
      <a:lt2>
        <a:srgbClr val="CECACB"/>
      </a:lt2>
      <a:accent1>
        <a:srgbClr val="CFB891"/>
      </a:accent1>
      <a:accent2>
        <a:srgbClr val="555960"/>
      </a:accent2>
      <a:accent3>
        <a:srgbClr val="8D6F3D"/>
      </a:accent3>
      <a:accent4>
        <a:srgbClr val="FFFFFF"/>
      </a:accent4>
      <a:accent5>
        <a:srgbClr val="DAAA00"/>
      </a:accent5>
      <a:accent6>
        <a:srgbClr val="9D9694"/>
      </a:accent6>
      <a:hlink>
        <a:srgbClr val="000000"/>
      </a:hlink>
      <a:folHlink>
        <a:srgbClr val="FEFFFF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MM-23-645083-Purdue-Alt-Standard-20231110" id="{E5D3F0C0-A362-8446-BA20-55FDC9E2A9C9}" vid="{A286A61B-3BE2-F74D-8ABA-43CBE7F55A7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018FBA18B550E41AF7CC6400552C03E" ma:contentTypeVersion="3" ma:contentTypeDescription="Create a new document." ma:contentTypeScope="" ma:versionID="104a814f66341679f7bac33b7dab5bae">
  <xsd:schema xmlns:xsd="http://www.w3.org/2001/XMLSchema" xmlns:xs="http://www.w3.org/2001/XMLSchema" xmlns:p="http://schemas.microsoft.com/office/2006/metadata/properties" xmlns:ns2="a232d90e-5152-46c7-8c27-33f29ed96064" targetNamespace="http://schemas.microsoft.com/office/2006/metadata/properties" ma:root="true" ma:fieldsID="825857d38b67d8a27d25049693a8a9c6" ns2:_="">
    <xsd:import namespace="a232d90e-5152-46c7-8c27-33f29ed9606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32d90e-5152-46c7-8c27-33f29ed9606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1DE0D6C-581B-4814-98E7-EF172D5D46A1}">
  <ds:schemaRefs>
    <ds:schemaRef ds:uri="http://purl.org/dc/dcmitype/"/>
    <ds:schemaRef ds:uri="d6656b4d-3fa0-4709-acfb-d5e813445d1e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37af3f4b-4b66-46f9-8456-831d9bc3e737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F5B64EEB-1B4A-4920-AA44-E234D7D487D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DB31E95-40F3-4982-A59F-54030B9D936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232d90e-5152-46c7-8c27-33f29ed9606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MM-23-645083-Purdue-Alt-Standard-20231110</Template>
  <TotalTime>13199</TotalTime>
  <Words>1134</Words>
  <Application>Microsoft Office PowerPoint</Application>
  <PresentationFormat>On-screen Show (4:3)</PresentationFormat>
  <Paragraphs>268</Paragraphs>
  <Slides>22</Slides>
  <Notes>3</Notes>
  <HiddenSlides>1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3" baseType="lpstr">
      <vt:lpstr>Franklin Gothic Book (Body)</vt:lpstr>
      <vt:lpstr>Calibri</vt:lpstr>
      <vt:lpstr>Wingdings</vt:lpstr>
      <vt:lpstr>Courier New</vt:lpstr>
      <vt:lpstr>Franklin Gothic Medium Cond</vt:lpstr>
      <vt:lpstr>Franklin Gothic Medium</vt:lpstr>
      <vt:lpstr>Aptos</vt:lpstr>
      <vt:lpstr>Franklin Gothic Book</vt:lpstr>
      <vt:lpstr>Arial</vt:lpstr>
      <vt:lpstr>Aptos Narrow</vt:lpstr>
      <vt:lpstr>Office Theme</vt:lpstr>
      <vt:lpstr>Assessing the Thermochemical Properties of Organometallics </vt:lpstr>
      <vt:lpstr>Organometallics</vt:lpstr>
      <vt:lpstr>Motivation</vt:lpstr>
      <vt:lpstr>Previous Work </vt:lpstr>
      <vt:lpstr>Density Functional Theory (DFT)</vt:lpstr>
      <vt:lpstr>Project Objectives</vt:lpstr>
      <vt:lpstr>Explore</vt:lpstr>
      <vt:lpstr>Computation- ΔHf Results</vt:lpstr>
      <vt:lpstr>Computation- ΔHc  Results</vt:lpstr>
      <vt:lpstr>Gen 3 BrettPhos – Case Study</vt:lpstr>
      <vt:lpstr>Analysis- The Effects of Phase-change Enthalpy</vt:lpstr>
      <vt:lpstr>Analysis- Conservativeness of Results </vt:lpstr>
      <vt:lpstr>Results of other Molecules Studied</vt:lpstr>
      <vt:lpstr>Iridium Errors</vt:lpstr>
      <vt:lpstr>Where Does DFT Show Promise?</vt:lpstr>
      <vt:lpstr>Challenges with DFT</vt:lpstr>
      <vt:lpstr>Key Takeaways</vt:lpstr>
      <vt:lpstr>Future Work</vt:lpstr>
      <vt:lpstr>Global Conclusion</vt:lpstr>
      <vt:lpstr>Acknowledgements</vt:lpstr>
      <vt:lpstr>Thank You  Questions?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Andrew Michael Devlin</dc:creator>
  <cp:lastModifiedBy>Ray Mentzer</cp:lastModifiedBy>
  <cp:revision>490</cp:revision>
  <dcterms:created xsi:type="dcterms:W3CDTF">2026-04-14T22:17:31Z</dcterms:created>
  <dcterms:modified xsi:type="dcterms:W3CDTF">2026-05-19T16:14:00Z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4044bd30-2ed7-4c9d-9d12-46200872a97b_Enabled">
    <vt:lpwstr>true</vt:lpwstr>
  </property>
  <property fmtid="{D5CDD505-2E9C-101B-9397-08002B2CF9AE}" pid="3" name="MSIP_Label_4044bd30-2ed7-4c9d-9d12-46200872a97b_SetDate">
    <vt:lpwstr>2023-02-20T19:00:53Z</vt:lpwstr>
  </property>
  <property fmtid="{D5CDD505-2E9C-101B-9397-08002B2CF9AE}" pid="4" name="MSIP_Label_4044bd30-2ed7-4c9d-9d12-46200872a97b_Method">
    <vt:lpwstr>Standard</vt:lpwstr>
  </property>
  <property fmtid="{D5CDD505-2E9C-101B-9397-08002B2CF9AE}" pid="5" name="MSIP_Label_4044bd30-2ed7-4c9d-9d12-46200872a97b_Name">
    <vt:lpwstr>defa4170-0d19-0005-0004-bc88714345d2</vt:lpwstr>
  </property>
  <property fmtid="{D5CDD505-2E9C-101B-9397-08002B2CF9AE}" pid="6" name="MSIP_Label_4044bd30-2ed7-4c9d-9d12-46200872a97b_SiteId">
    <vt:lpwstr>4130bd39-7c53-419c-b1e5-8758d6d63f21</vt:lpwstr>
  </property>
  <property fmtid="{D5CDD505-2E9C-101B-9397-08002B2CF9AE}" pid="7" name="MSIP_Label_4044bd30-2ed7-4c9d-9d12-46200872a97b_ActionId">
    <vt:lpwstr>b33bf962-ed92-4dd9-bc75-9825fb79b2e3</vt:lpwstr>
  </property>
  <property fmtid="{D5CDD505-2E9C-101B-9397-08002B2CF9AE}" pid="8" name="MSIP_Label_4044bd30-2ed7-4c9d-9d12-46200872a97b_ContentBits">
    <vt:lpwstr>0</vt:lpwstr>
  </property>
  <property fmtid="{D5CDD505-2E9C-101B-9397-08002B2CF9AE}" pid="9" name="ContentTypeId">
    <vt:lpwstr>0x0101006018FBA18B550E41AF7CC6400552C03E</vt:lpwstr>
  </property>
  <property fmtid="{D5CDD505-2E9C-101B-9397-08002B2CF9AE}" pid="10" name="MediaServiceImageTags">
    <vt:lpwstr/>
  </property>
</Properties>
</file>